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78" r:id="rId2"/>
    <p:sldMasterId id="2147483717" r:id="rId3"/>
  </p:sldMasterIdLst>
  <p:notesMasterIdLst>
    <p:notesMasterId r:id="rId38"/>
  </p:notesMasterIdLst>
  <p:sldIdLst>
    <p:sldId id="256" r:id="rId4"/>
    <p:sldId id="257" r:id="rId5"/>
    <p:sldId id="258" r:id="rId6"/>
    <p:sldId id="259" r:id="rId7"/>
    <p:sldId id="260" r:id="rId8"/>
    <p:sldId id="261" r:id="rId9"/>
    <p:sldId id="262" r:id="rId10"/>
    <p:sldId id="263" r:id="rId11"/>
    <p:sldId id="264" r:id="rId12"/>
    <p:sldId id="443" r:id="rId13"/>
    <p:sldId id="417" r:id="rId14"/>
    <p:sldId id="418" r:id="rId15"/>
    <p:sldId id="419" r:id="rId16"/>
    <p:sldId id="420" r:id="rId17"/>
    <p:sldId id="432" r:id="rId18"/>
    <p:sldId id="433" r:id="rId19"/>
    <p:sldId id="434" r:id="rId20"/>
    <p:sldId id="436" r:id="rId21"/>
    <p:sldId id="435" r:id="rId22"/>
    <p:sldId id="438" r:id="rId23"/>
    <p:sldId id="439" r:id="rId24"/>
    <p:sldId id="421" r:id="rId25"/>
    <p:sldId id="440" r:id="rId26"/>
    <p:sldId id="441" r:id="rId27"/>
    <p:sldId id="445" r:id="rId28"/>
    <p:sldId id="446" r:id="rId29"/>
    <p:sldId id="447" r:id="rId30"/>
    <p:sldId id="448" r:id="rId31"/>
    <p:sldId id="2569" r:id="rId32"/>
    <p:sldId id="2570" r:id="rId33"/>
    <p:sldId id="2571" r:id="rId34"/>
    <p:sldId id="2572" r:id="rId35"/>
    <p:sldId id="2573" r:id="rId36"/>
    <p:sldId id="257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644601-CC34-38CE-4B8D-899660A1090A}" v="3" dt="2026-02-24T17:43:05.850"/>
    <p1510:client id="{A6D39B13-9879-E525-1985-12FC3F8A65A8}" v="11" dt="2026-02-24T17:48:00.348"/>
    <p1510:client id="{B7CBD3D5-160A-E152-6665-0BAF3FC85F86}" v="7" dt="2026-02-24T17:39:45.4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6/11/relationships/changesInfo" Target="changesInfos/changesInfo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 Pierre-Louis Jr." userId="S::wpierre-louis@gfoa.org::5f950e60-930a-4b6b-94e4-4a890723294b" providerId="AD" clId="Web-{32644601-CC34-38CE-4B8D-899660A1090A}"/>
    <pc:docChg chg="addSld sldOrd">
      <pc:chgData name="William Pierre-Louis Jr." userId="S::wpierre-louis@gfoa.org::5f950e60-930a-4b6b-94e4-4a890723294b" providerId="AD" clId="Web-{32644601-CC34-38CE-4B8D-899660A1090A}" dt="2026-02-24T17:43:05.850" v="2"/>
      <pc:docMkLst>
        <pc:docMk/>
      </pc:docMkLst>
      <pc:sldChg chg="new ord">
        <pc:chgData name="William Pierre-Louis Jr." userId="S::wpierre-louis@gfoa.org::5f950e60-930a-4b6b-94e4-4a890723294b" providerId="AD" clId="Web-{32644601-CC34-38CE-4B8D-899660A1090A}" dt="2026-02-24T17:43:05.850" v="2"/>
        <pc:sldMkLst>
          <pc:docMk/>
          <pc:sldMk cId="857406806" sldId="444"/>
        </pc:sldMkLst>
      </pc:sldChg>
    </pc:docChg>
  </pc:docChgLst>
  <pc:docChgLst>
    <pc:chgData name="William Pierre-Louis Jr." userId="S::wpierre-louis@gfoa.org::5f950e60-930a-4b6b-94e4-4a890723294b" providerId="AD" clId="Web-{A6D39B13-9879-E525-1985-12FC3F8A65A8}"/>
    <pc:docChg chg="addSld delSld">
      <pc:chgData name="William Pierre-Louis Jr." userId="S::wpierre-louis@gfoa.org::5f950e60-930a-4b6b-94e4-4a890723294b" providerId="AD" clId="Web-{A6D39B13-9879-E525-1985-12FC3F8A65A8}" dt="2026-02-24T17:48:00.348" v="10"/>
      <pc:docMkLst>
        <pc:docMk/>
      </pc:docMkLst>
      <pc:sldChg chg="del">
        <pc:chgData name="William Pierre-Louis Jr." userId="S::wpierre-louis@gfoa.org::5f950e60-930a-4b6b-94e4-4a890723294b" providerId="AD" clId="Web-{A6D39B13-9879-E525-1985-12FC3F8A65A8}" dt="2026-02-24T17:46:27.098" v="1"/>
        <pc:sldMkLst>
          <pc:docMk/>
          <pc:sldMk cId="857406806" sldId="444"/>
        </pc:sldMkLst>
      </pc:sldChg>
      <pc:sldChg chg="add">
        <pc:chgData name="William Pierre-Louis Jr." userId="S::wpierre-louis@gfoa.org::5f950e60-930a-4b6b-94e4-4a890723294b" providerId="AD" clId="Web-{A6D39B13-9879-E525-1985-12FC3F8A65A8}" dt="2026-02-24T17:46:16.786" v="0"/>
        <pc:sldMkLst>
          <pc:docMk/>
          <pc:sldMk cId="1529371786" sldId="445"/>
        </pc:sldMkLst>
      </pc:sldChg>
      <pc:sldChg chg="add">
        <pc:chgData name="William Pierre-Louis Jr." userId="S::wpierre-louis@gfoa.org::5f950e60-930a-4b6b-94e4-4a890723294b" providerId="AD" clId="Web-{A6D39B13-9879-E525-1985-12FC3F8A65A8}" dt="2026-02-24T17:46:41.348" v="2"/>
        <pc:sldMkLst>
          <pc:docMk/>
          <pc:sldMk cId="2759123687" sldId="446"/>
        </pc:sldMkLst>
      </pc:sldChg>
      <pc:sldChg chg="add">
        <pc:chgData name="William Pierre-Louis Jr." userId="S::wpierre-louis@gfoa.org::5f950e60-930a-4b6b-94e4-4a890723294b" providerId="AD" clId="Web-{A6D39B13-9879-E525-1985-12FC3F8A65A8}" dt="2026-02-24T17:46:52.676" v="3"/>
        <pc:sldMkLst>
          <pc:docMk/>
          <pc:sldMk cId="186742628" sldId="447"/>
        </pc:sldMkLst>
      </pc:sldChg>
      <pc:sldChg chg="add">
        <pc:chgData name="William Pierre-Louis Jr." userId="S::wpierre-louis@gfoa.org::5f950e60-930a-4b6b-94e4-4a890723294b" providerId="AD" clId="Web-{A6D39B13-9879-E525-1985-12FC3F8A65A8}" dt="2026-02-24T17:47:02.520" v="4"/>
        <pc:sldMkLst>
          <pc:docMk/>
          <pc:sldMk cId="156619903" sldId="448"/>
        </pc:sldMkLst>
      </pc:sldChg>
      <pc:sldChg chg="add">
        <pc:chgData name="William Pierre-Louis Jr." userId="S::wpierre-louis@gfoa.org::5f950e60-930a-4b6b-94e4-4a890723294b" providerId="AD" clId="Web-{A6D39B13-9879-E525-1985-12FC3F8A65A8}" dt="2026-02-24T17:47:10.645" v="5"/>
        <pc:sldMkLst>
          <pc:docMk/>
          <pc:sldMk cId="269243342" sldId="2569"/>
        </pc:sldMkLst>
      </pc:sldChg>
      <pc:sldChg chg="add">
        <pc:chgData name="William Pierre-Louis Jr." userId="S::wpierre-louis@gfoa.org::5f950e60-930a-4b6b-94e4-4a890723294b" providerId="AD" clId="Web-{A6D39B13-9879-E525-1985-12FC3F8A65A8}" dt="2026-02-24T17:47:23.442" v="6"/>
        <pc:sldMkLst>
          <pc:docMk/>
          <pc:sldMk cId="53241752" sldId="2570"/>
        </pc:sldMkLst>
      </pc:sldChg>
      <pc:sldChg chg="add">
        <pc:chgData name="William Pierre-Louis Jr." userId="S::wpierre-louis@gfoa.org::5f950e60-930a-4b6b-94e4-4a890723294b" providerId="AD" clId="Web-{A6D39B13-9879-E525-1985-12FC3F8A65A8}" dt="2026-02-24T17:47:37.442" v="7"/>
        <pc:sldMkLst>
          <pc:docMk/>
          <pc:sldMk cId="57665320" sldId="2571"/>
        </pc:sldMkLst>
      </pc:sldChg>
      <pc:sldChg chg="add">
        <pc:chgData name="William Pierre-Louis Jr." userId="S::wpierre-louis@gfoa.org::5f950e60-930a-4b6b-94e4-4a890723294b" providerId="AD" clId="Web-{A6D39B13-9879-E525-1985-12FC3F8A65A8}" dt="2026-02-24T17:47:43.739" v="8"/>
        <pc:sldMkLst>
          <pc:docMk/>
          <pc:sldMk cId="1165768215" sldId="2572"/>
        </pc:sldMkLst>
      </pc:sldChg>
      <pc:sldChg chg="add">
        <pc:chgData name="William Pierre-Louis Jr." userId="S::wpierre-louis@gfoa.org::5f950e60-930a-4b6b-94e4-4a890723294b" providerId="AD" clId="Web-{A6D39B13-9879-E525-1985-12FC3F8A65A8}" dt="2026-02-24T17:47:52.442" v="9"/>
        <pc:sldMkLst>
          <pc:docMk/>
          <pc:sldMk cId="309159056" sldId="2573"/>
        </pc:sldMkLst>
      </pc:sldChg>
      <pc:sldChg chg="add">
        <pc:chgData name="William Pierre-Louis Jr." userId="S::wpierre-louis@gfoa.org::5f950e60-930a-4b6b-94e4-4a890723294b" providerId="AD" clId="Web-{A6D39B13-9879-E525-1985-12FC3F8A65A8}" dt="2026-02-24T17:48:00.348" v="10"/>
        <pc:sldMkLst>
          <pc:docMk/>
          <pc:sldMk cId="4119234045" sldId="2574"/>
        </pc:sldMkLst>
      </pc:sldChg>
      <pc:sldMasterChg chg="addSldLayout">
        <pc:chgData name="William Pierre-Louis Jr." userId="S::wpierre-louis@gfoa.org::5f950e60-930a-4b6b-94e4-4a890723294b" providerId="AD" clId="Web-{A6D39B13-9879-E525-1985-12FC3F8A65A8}" dt="2026-02-24T17:46:16.786" v="0"/>
        <pc:sldMasterMkLst>
          <pc:docMk/>
          <pc:sldMasterMk cId="1900950593" sldId="2147483663"/>
        </pc:sldMasterMkLst>
        <pc:sldLayoutChg chg="add replId">
          <pc:chgData name="William Pierre-Louis Jr." userId="S::wpierre-louis@gfoa.org::5f950e60-930a-4b6b-94e4-4a890723294b" providerId="AD" clId="Web-{A6D39B13-9879-E525-1985-12FC3F8A65A8}" dt="2026-02-24T17:46:16.786" v="0"/>
          <pc:sldLayoutMkLst>
            <pc:docMk/>
            <pc:sldMasterMk cId="1900950593" sldId="2147483663"/>
            <pc:sldLayoutMk cId="3269130452" sldId="2147483737"/>
          </pc:sldLayoutMkLst>
        </pc:sldLayoutChg>
      </pc:sldMasterChg>
    </pc:docChg>
  </pc:docChgLst>
  <pc:docChgLst>
    <pc:chgData name="William Pierre-Louis Jr." userId="S::wpierre-louis@gfoa.org::5f950e60-930a-4b6b-94e4-4a890723294b" providerId="AD" clId="Web-{B7CBD3D5-160A-E152-6665-0BAF3FC85F86}"/>
    <pc:docChg chg="addSld delSld sldOrd">
      <pc:chgData name="William Pierre-Louis Jr." userId="S::wpierre-louis@gfoa.org::5f950e60-930a-4b6b-94e4-4a890723294b" providerId="AD" clId="Web-{B7CBD3D5-160A-E152-6665-0BAF3FC85F86}" dt="2026-02-24T17:39:45.460" v="6"/>
      <pc:docMkLst>
        <pc:docMk/>
      </pc:docMkLst>
      <pc:sldChg chg="new del ord">
        <pc:chgData name="William Pierre-Louis Jr." userId="S::wpierre-louis@gfoa.org::5f950e60-930a-4b6b-94e4-4a890723294b" providerId="AD" clId="Web-{B7CBD3D5-160A-E152-6665-0BAF3FC85F86}" dt="2026-02-24T17:39:45.460" v="6"/>
        <pc:sldMkLst>
          <pc:docMk/>
          <pc:sldMk cId="118993017" sldId="444"/>
        </pc:sldMkLst>
      </pc:sldChg>
      <pc:sldChg chg="new del">
        <pc:chgData name="William Pierre-Louis Jr." userId="S::wpierre-louis@gfoa.org::5f950e60-930a-4b6b-94e4-4a890723294b" providerId="AD" clId="Web-{B7CBD3D5-160A-E152-6665-0BAF3FC85F86}" dt="2026-02-24T17:38:52.913" v="1"/>
        <pc:sldMkLst>
          <pc:docMk/>
          <pc:sldMk cId="3618034623" sldId="444"/>
        </pc:sldMkLst>
      </pc:sldChg>
      <pc:sldChg chg="new del">
        <pc:chgData name="William Pierre-Louis Jr." userId="S::wpierre-louis@gfoa.org::5f950e60-930a-4b6b-94e4-4a890723294b" providerId="AD" clId="Web-{B7CBD3D5-160A-E152-6665-0BAF3FC85F86}" dt="2026-02-24T17:39:06.851" v="3"/>
        <pc:sldMkLst>
          <pc:docMk/>
          <pc:sldMk cId="3981844471" sldId="44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81FFC7-671B-493A-BFE6-F2639F45E7A3}"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C6E1D5AD-6111-41EF-BCA0-F3BB4439705C}">
      <dgm:prSet/>
      <dgm:spPr/>
      <dgm:t>
        <a:bodyPr/>
        <a:lstStyle/>
        <a:p>
          <a:pPr>
            <a:defRPr b="1"/>
          </a:pPr>
          <a:r>
            <a:rPr lang="en-US"/>
            <a:t>2010</a:t>
          </a:r>
        </a:p>
      </dgm:t>
    </dgm:pt>
    <dgm:pt modelId="{57CA5E51-DB90-43CF-A16F-CE217A019FA6}" type="parTrans" cxnId="{362583B7-B7A8-408B-BEE4-6FD7319EED1E}">
      <dgm:prSet/>
      <dgm:spPr/>
      <dgm:t>
        <a:bodyPr/>
        <a:lstStyle/>
        <a:p>
          <a:endParaRPr lang="en-US"/>
        </a:p>
      </dgm:t>
    </dgm:pt>
    <dgm:pt modelId="{C14D65C0-4124-4597-A807-11923AC7BE83}" type="sibTrans" cxnId="{362583B7-B7A8-408B-BEE4-6FD7319EED1E}">
      <dgm:prSet/>
      <dgm:spPr/>
      <dgm:t>
        <a:bodyPr/>
        <a:lstStyle/>
        <a:p>
          <a:endParaRPr lang="en-US"/>
        </a:p>
      </dgm:t>
    </dgm:pt>
    <dgm:pt modelId="{54681C06-9D2F-4F1B-8E6B-5F692E17D2D7}">
      <dgm:prSet custT="1"/>
      <dgm:spPr/>
      <dgm:t>
        <a:bodyPr/>
        <a:lstStyle/>
        <a:p>
          <a:r>
            <a:rPr lang="en-US" sz="2400"/>
            <a:t>DOJ issued an Advance Notice of Proposed Rulemaking, but rule was never finalized.</a:t>
          </a:r>
        </a:p>
      </dgm:t>
    </dgm:pt>
    <dgm:pt modelId="{28918D03-CFD9-46F5-B75C-D7FA3BB49158}" type="parTrans" cxnId="{4ECF095B-78EE-4429-8FD8-4135A2016F17}">
      <dgm:prSet/>
      <dgm:spPr/>
      <dgm:t>
        <a:bodyPr/>
        <a:lstStyle/>
        <a:p>
          <a:endParaRPr lang="en-US"/>
        </a:p>
      </dgm:t>
    </dgm:pt>
    <dgm:pt modelId="{5EE0CCBC-E6B7-4E53-8AE7-CAA81A30877E}" type="sibTrans" cxnId="{4ECF095B-78EE-4429-8FD8-4135A2016F17}">
      <dgm:prSet/>
      <dgm:spPr/>
      <dgm:t>
        <a:bodyPr/>
        <a:lstStyle/>
        <a:p>
          <a:endParaRPr lang="en-US"/>
        </a:p>
      </dgm:t>
    </dgm:pt>
    <dgm:pt modelId="{F6C8E879-D9CC-4420-8243-A5C87EA0B6D7}">
      <dgm:prSet/>
      <dgm:spPr/>
      <dgm:t>
        <a:bodyPr/>
        <a:lstStyle/>
        <a:p>
          <a:pPr>
            <a:defRPr b="1"/>
          </a:pPr>
          <a:r>
            <a:rPr lang="en-US"/>
            <a:t>2017</a:t>
          </a:r>
        </a:p>
      </dgm:t>
    </dgm:pt>
    <dgm:pt modelId="{B4E05418-6212-4684-9559-6B8D410D49CC}" type="parTrans" cxnId="{E2567933-3989-4D70-9778-9E3A80EE29CF}">
      <dgm:prSet/>
      <dgm:spPr/>
      <dgm:t>
        <a:bodyPr/>
        <a:lstStyle/>
        <a:p>
          <a:endParaRPr lang="en-US"/>
        </a:p>
      </dgm:t>
    </dgm:pt>
    <dgm:pt modelId="{3CB320F5-31F6-4A51-898D-91C9951026CB}" type="sibTrans" cxnId="{E2567933-3989-4D70-9778-9E3A80EE29CF}">
      <dgm:prSet/>
      <dgm:spPr/>
      <dgm:t>
        <a:bodyPr/>
        <a:lstStyle/>
        <a:p>
          <a:endParaRPr lang="en-US"/>
        </a:p>
      </dgm:t>
    </dgm:pt>
    <dgm:pt modelId="{284BB5CC-360E-48BD-8067-4DA606D16D17}">
      <dgm:prSet custT="1"/>
      <dgm:spPr/>
      <dgm:t>
        <a:bodyPr/>
        <a:lstStyle/>
        <a:p>
          <a:r>
            <a:rPr lang="en-US" sz="2400"/>
            <a:t>DOJ officially withdrew the pending rulemaking.</a:t>
          </a:r>
        </a:p>
      </dgm:t>
    </dgm:pt>
    <dgm:pt modelId="{F33DC68A-6A41-4D69-B6B2-26008733FEFE}" type="parTrans" cxnId="{E1714CDB-A913-44B1-AF70-2B3A08B6A930}">
      <dgm:prSet/>
      <dgm:spPr/>
      <dgm:t>
        <a:bodyPr/>
        <a:lstStyle/>
        <a:p>
          <a:endParaRPr lang="en-US"/>
        </a:p>
      </dgm:t>
    </dgm:pt>
    <dgm:pt modelId="{F5556930-11C7-45B3-AE43-D0594DF3C609}" type="sibTrans" cxnId="{E1714CDB-A913-44B1-AF70-2B3A08B6A930}">
      <dgm:prSet/>
      <dgm:spPr/>
      <dgm:t>
        <a:bodyPr/>
        <a:lstStyle/>
        <a:p>
          <a:endParaRPr lang="en-US"/>
        </a:p>
      </dgm:t>
    </dgm:pt>
    <dgm:pt modelId="{1F87C021-30CB-4705-B189-3596F968FF0D}">
      <dgm:prSet/>
      <dgm:spPr/>
      <dgm:t>
        <a:bodyPr/>
        <a:lstStyle/>
        <a:p>
          <a:pPr>
            <a:defRPr b="1"/>
          </a:pPr>
          <a:r>
            <a:rPr lang="en-US"/>
            <a:t>2023</a:t>
          </a:r>
        </a:p>
      </dgm:t>
    </dgm:pt>
    <dgm:pt modelId="{2DDBE16E-04CA-467E-B4D4-BA41CE6A326E}" type="parTrans" cxnId="{BB1C0BB4-9308-4B51-B6A1-E161B62FBBE8}">
      <dgm:prSet/>
      <dgm:spPr/>
      <dgm:t>
        <a:bodyPr/>
        <a:lstStyle/>
        <a:p>
          <a:endParaRPr lang="en-US"/>
        </a:p>
      </dgm:t>
    </dgm:pt>
    <dgm:pt modelId="{06083ED7-F812-4093-9B35-9E7EB227E5DC}" type="sibTrans" cxnId="{BB1C0BB4-9308-4B51-B6A1-E161B62FBBE8}">
      <dgm:prSet/>
      <dgm:spPr/>
      <dgm:t>
        <a:bodyPr/>
        <a:lstStyle/>
        <a:p>
          <a:endParaRPr lang="en-US"/>
        </a:p>
      </dgm:t>
    </dgm:pt>
    <dgm:pt modelId="{A468AABA-F338-447F-9CB0-562CFE13D71B}">
      <dgm:prSet custT="1"/>
      <dgm:spPr/>
      <dgm:t>
        <a:bodyPr/>
        <a:lstStyle/>
        <a:p>
          <a:r>
            <a:rPr lang="en-US" sz="2000"/>
            <a:t>DOJ restarted the rulemaking process and issued a Notice of Proposed Rulemaking in 2023 focused, specifically on Title II.</a:t>
          </a:r>
        </a:p>
      </dgm:t>
    </dgm:pt>
    <dgm:pt modelId="{28B6BC6B-EA1F-48FB-AC2F-CFF9A6A23FA9}" type="parTrans" cxnId="{DF0D13B3-8168-4E0E-B2ED-4B3D99B2040E}">
      <dgm:prSet/>
      <dgm:spPr/>
      <dgm:t>
        <a:bodyPr/>
        <a:lstStyle/>
        <a:p>
          <a:endParaRPr lang="en-US"/>
        </a:p>
      </dgm:t>
    </dgm:pt>
    <dgm:pt modelId="{5389A937-3AF1-469B-A734-38382C47C954}" type="sibTrans" cxnId="{DF0D13B3-8168-4E0E-B2ED-4B3D99B2040E}">
      <dgm:prSet/>
      <dgm:spPr/>
      <dgm:t>
        <a:bodyPr/>
        <a:lstStyle/>
        <a:p>
          <a:endParaRPr lang="en-US"/>
        </a:p>
      </dgm:t>
    </dgm:pt>
    <dgm:pt modelId="{D7EB6ADC-5E8F-4536-B35C-9853B54B75B8}">
      <dgm:prSet/>
      <dgm:spPr/>
      <dgm:t>
        <a:bodyPr/>
        <a:lstStyle/>
        <a:p>
          <a:pPr>
            <a:defRPr b="1"/>
          </a:pPr>
          <a:r>
            <a:rPr lang="en-US"/>
            <a:t>2024</a:t>
          </a:r>
        </a:p>
      </dgm:t>
    </dgm:pt>
    <dgm:pt modelId="{C8FF3ACC-EF5B-4328-B398-878A28F95A91}" type="parTrans" cxnId="{35B67248-F5CC-4842-8C4B-06F82F914B01}">
      <dgm:prSet/>
      <dgm:spPr/>
      <dgm:t>
        <a:bodyPr/>
        <a:lstStyle/>
        <a:p>
          <a:endParaRPr lang="en-US"/>
        </a:p>
      </dgm:t>
    </dgm:pt>
    <dgm:pt modelId="{0C5AD6B4-7B80-42F8-B942-FB2004D122B7}" type="sibTrans" cxnId="{35B67248-F5CC-4842-8C4B-06F82F914B01}">
      <dgm:prSet/>
      <dgm:spPr/>
      <dgm:t>
        <a:bodyPr/>
        <a:lstStyle/>
        <a:p>
          <a:endParaRPr lang="en-US"/>
        </a:p>
      </dgm:t>
    </dgm:pt>
    <dgm:pt modelId="{1F788CF7-94FD-4DCA-9498-783F8C7F17BA}">
      <dgm:prSet custT="1"/>
      <dgm:spPr/>
      <dgm:t>
        <a:bodyPr/>
        <a:lstStyle/>
        <a:p>
          <a:r>
            <a:rPr lang="en-US" sz="2400"/>
            <a:t>Final rule issued on April 24, 2024.</a:t>
          </a:r>
        </a:p>
      </dgm:t>
    </dgm:pt>
    <dgm:pt modelId="{0BB7F1C5-029E-4650-987F-BE2EDF042350}" type="parTrans" cxnId="{7E9E9CBB-E67D-41B7-B049-69F1892D7304}">
      <dgm:prSet/>
      <dgm:spPr/>
      <dgm:t>
        <a:bodyPr/>
        <a:lstStyle/>
        <a:p>
          <a:endParaRPr lang="en-US"/>
        </a:p>
      </dgm:t>
    </dgm:pt>
    <dgm:pt modelId="{32399D59-6625-49B9-8E41-4EDC381A0203}" type="sibTrans" cxnId="{7E9E9CBB-E67D-41B7-B049-69F1892D7304}">
      <dgm:prSet/>
      <dgm:spPr/>
      <dgm:t>
        <a:bodyPr/>
        <a:lstStyle/>
        <a:p>
          <a:endParaRPr lang="en-US"/>
        </a:p>
      </dgm:t>
    </dgm:pt>
    <dgm:pt modelId="{73333228-E7A6-40DD-AD49-BD114B6CC470}" type="pres">
      <dgm:prSet presAssocID="{0C81FFC7-671B-493A-BFE6-F2639F45E7A3}" presName="root" presStyleCnt="0">
        <dgm:presLayoutVars>
          <dgm:chMax/>
          <dgm:chPref/>
          <dgm:animLvl val="lvl"/>
        </dgm:presLayoutVars>
      </dgm:prSet>
      <dgm:spPr/>
    </dgm:pt>
    <dgm:pt modelId="{514DB21F-1792-49AC-8E87-B2E420CC0D08}" type="pres">
      <dgm:prSet presAssocID="{0C81FFC7-671B-493A-BFE6-F2639F45E7A3}" presName="divider" presStyleLbl="node1" presStyleIdx="0" presStyleCnt="1"/>
      <dgm:spPr/>
    </dgm:pt>
    <dgm:pt modelId="{5F83F32F-12DD-41FD-9FBE-F518D06D3836}" type="pres">
      <dgm:prSet presAssocID="{0C81FFC7-671B-493A-BFE6-F2639F45E7A3}" presName="nodes" presStyleCnt="0">
        <dgm:presLayoutVars>
          <dgm:chMax/>
          <dgm:chPref/>
          <dgm:animLvl val="lvl"/>
        </dgm:presLayoutVars>
      </dgm:prSet>
      <dgm:spPr/>
    </dgm:pt>
    <dgm:pt modelId="{18D0A4CD-C01A-4620-9A63-7DC39BF87C3D}" type="pres">
      <dgm:prSet presAssocID="{C6E1D5AD-6111-41EF-BCA0-F3BB4439705C}" presName="composite" presStyleCnt="0"/>
      <dgm:spPr/>
    </dgm:pt>
    <dgm:pt modelId="{A6A57BC1-1B06-494F-B350-1861890058AD}" type="pres">
      <dgm:prSet presAssocID="{C6E1D5AD-6111-41EF-BCA0-F3BB4439705C}" presName="L1TextContainer" presStyleLbl="revTx" presStyleIdx="0" presStyleCnt="4">
        <dgm:presLayoutVars>
          <dgm:chMax val="1"/>
          <dgm:chPref val="1"/>
          <dgm:bulletEnabled val="1"/>
        </dgm:presLayoutVars>
      </dgm:prSet>
      <dgm:spPr/>
    </dgm:pt>
    <dgm:pt modelId="{0899BC95-4A2A-45DF-9C6B-08404FC453EA}" type="pres">
      <dgm:prSet presAssocID="{C6E1D5AD-6111-41EF-BCA0-F3BB4439705C}" presName="L2TextContainerWrapper" presStyleCnt="0">
        <dgm:presLayoutVars>
          <dgm:chMax val="0"/>
          <dgm:chPref val="0"/>
          <dgm:bulletEnabled val="1"/>
        </dgm:presLayoutVars>
      </dgm:prSet>
      <dgm:spPr/>
    </dgm:pt>
    <dgm:pt modelId="{CE71A1BA-9E92-4A49-A2EE-D0D9D730307F}" type="pres">
      <dgm:prSet presAssocID="{C6E1D5AD-6111-41EF-BCA0-F3BB4439705C}" presName="L2TextContainer" presStyleLbl="bgAccFollowNode1" presStyleIdx="0" presStyleCnt="4"/>
      <dgm:spPr/>
    </dgm:pt>
    <dgm:pt modelId="{A72788CA-B005-4D96-8869-FAF399F23E52}" type="pres">
      <dgm:prSet presAssocID="{C6E1D5AD-6111-41EF-BCA0-F3BB4439705C}" presName="FlexibleEmptyPlaceHolder" presStyleCnt="0"/>
      <dgm:spPr/>
    </dgm:pt>
    <dgm:pt modelId="{79547A38-36F4-4B0B-91E5-ACCD0BD7671E}" type="pres">
      <dgm:prSet presAssocID="{C6E1D5AD-6111-41EF-BCA0-F3BB4439705C}" presName="ConnectLine" presStyleLbl="alignNode1" presStyleIdx="0" presStyleCnt="4"/>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BCCEFBE2-097A-46CF-9C08-5789E1A1B7A2}" type="pres">
      <dgm:prSet presAssocID="{C6E1D5AD-6111-41EF-BCA0-F3BB4439705C}" presName="ConnectorPoint" presStyleLbl="fgAcc1" presStyleIdx="0" presStyleCnt="4"/>
      <dgm:spPr>
        <a:solidFill>
          <a:schemeClr val="lt1">
            <a:alpha val="90000"/>
            <a:hueOff val="0"/>
            <a:satOff val="0"/>
            <a:lumOff val="0"/>
            <a:alphaOff val="0"/>
          </a:schemeClr>
        </a:solidFill>
        <a:ln w="19050" cap="flat" cmpd="sng" algn="ctr">
          <a:noFill/>
          <a:prstDash val="solid"/>
          <a:miter lim="800000"/>
        </a:ln>
        <a:effectLst/>
      </dgm:spPr>
    </dgm:pt>
    <dgm:pt modelId="{D3144AAA-FA15-4D09-BDDD-57F9D276DA17}" type="pres">
      <dgm:prSet presAssocID="{C6E1D5AD-6111-41EF-BCA0-F3BB4439705C}" presName="EmptyPlaceHolder" presStyleCnt="0"/>
      <dgm:spPr/>
    </dgm:pt>
    <dgm:pt modelId="{0D75DDE3-ABD4-4958-A13E-E8629048526B}" type="pres">
      <dgm:prSet presAssocID="{C14D65C0-4124-4597-A807-11923AC7BE83}" presName="spaceBetweenRectangles" presStyleCnt="0"/>
      <dgm:spPr/>
    </dgm:pt>
    <dgm:pt modelId="{10F7F44F-BADB-4D02-A450-6E5FA9D1457F}" type="pres">
      <dgm:prSet presAssocID="{F6C8E879-D9CC-4420-8243-A5C87EA0B6D7}" presName="composite" presStyleCnt="0"/>
      <dgm:spPr/>
    </dgm:pt>
    <dgm:pt modelId="{0C3B8DFE-0AFB-45D6-B448-F1DFFE111BC2}" type="pres">
      <dgm:prSet presAssocID="{F6C8E879-D9CC-4420-8243-A5C87EA0B6D7}" presName="L1TextContainer" presStyleLbl="revTx" presStyleIdx="1" presStyleCnt="4">
        <dgm:presLayoutVars>
          <dgm:chMax val="1"/>
          <dgm:chPref val="1"/>
          <dgm:bulletEnabled val="1"/>
        </dgm:presLayoutVars>
      </dgm:prSet>
      <dgm:spPr/>
    </dgm:pt>
    <dgm:pt modelId="{83AEC153-E4FE-46B7-AEA5-A5B14781EF3C}" type="pres">
      <dgm:prSet presAssocID="{F6C8E879-D9CC-4420-8243-A5C87EA0B6D7}" presName="L2TextContainerWrapper" presStyleCnt="0">
        <dgm:presLayoutVars>
          <dgm:chMax val="0"/>
          <dgm:chPref val="0"/>
          <dgm:bulletEnabled val="1"/>
        </dgm:presLayoutVars>
      </dgm:prSet>
      <dgm:spPr/>
    </dgm:pt>
    <dgm:pt modelId="{490C5BC3-3B37-4EFE-B2FC-BF7AD29C4B87}" type="pres">
      <dgm:prSet presAssocID="{F6C8E879-D9CC-4420-8243-A5C87EA0B6D7}" presName="L2TextContainer" presStyleLbl="bgAccFollowNode1" presStyleIdx="1" presStyleCnt="4"/>
      <dgm:spPr/>
    </dgm:pt>
    <dgm:pt modelId="{699C87DD-2A1B-4B96-B7EE-8CE397FBF6C9}" type="pres">
      <dgm:prSet presAssocID="{F6C8E879-D9CC-4420-8243-A5C87EA0B6D7}" presName="FlexibleEmptyPlaceHolder" presStyleCnt="0"/>
      <dgm:spPr/>
    </dgm:pt>
    <dgm:pt modelId="{37CD4506-DAC6-46A7-B2A6-C858EBACF518}" type="pres">
      <dgm:prSet presAssocID="{F6C8E879-D9CC-4420-8243-A5C87EA0B6D7}" presName="ConnectLine" presStyleLbl="alignNode1" presStyleIdx="1" presStyleCnt="4"/>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472162B4-5DC1-4FD4-8266-D235347699F7}" type="pres">
      <dgm:prSet presAssocID="{F6C8E879-D9CC-4420-8243-A5C87EA0B6D7}" presName="ConnectorPoint" presStyleLbl="fgAcc1" presStyleIdx="1" presStyleCnt="4"/>
      <dgm:spPr>
        <a:solidFill>
          <a:schemeClr val="lt1">
            <a:alpha val="90000"/>
            <a:hueOff val="0"/>
            <a:satOff val="0"/>
            <a:lumOff val="0"/>
            <a:alphaOff val="0"/>
          </a:schemeClr>
        </a:solidFill>
        <a:ln w="19050" cap="flat" cmpd="sng" algn="ctr">
          <a:noFill/>
          <a:prstDash val="solid"/>
          <a:miter lim="800000"/>
        </a:ln>
        <a:effectLst/>
      </dgm:spPr>
    </dgm:pt>
    <dgm:pt modelId="{7387D1B7-D2E2-4B2F-B41D-EDC736BA3934}" type="pres">
      <dgm:prSet presAssocID="{F6C8E879-D9CC-4420-8243-A5C87EA0B6D7}" presName="EmptyPlaceHolder" presStyleCnt="0"/>
      <dgm:spPr/>
    </dgm:pt>
    <dgm:pt modelId="{ACFE0E0C-DF56-4E8C-AAE5-DC58AE20BDF3}" type="pres">
      <dgm:prSet presAssocID="{3CB320F5-31F6-4A51-898D-91C9951026CB}" presName="spaceBetweenRectangles" presStyleCnt="0"/>
      <dgm:spPr/>
    </dgm:pt>
    <dgm:pt modelId="{624897AE-D670-49B5-B460-27FE7E650890}" type="pres">
      <dgm:prSet presAssocID="{1F87C021-30CB-4705-B189-3596F968FF0D}" presName="composite" presStyleCnt="0"/>
      <dgm:spPr/>
    </dgm:pt>
    <dgm:pt modelId="{7F4478B7-85F0-4A72-A83D-EC6DC47C4289}" type="pres">
      <dgm:prSet presAssocID="{1F87C021-30CB-4705-B189-3596F968FF0D}" presName="L1TextContainer" presStyleLbl="revTx" presStyleIdx="2" presStyleCnt="4">
        <dgm:presLayoutVars>
          <dgm:chMax val="1"/>
          <dgm:chPref val="1"/>
          <dgm:bulletEnabled val="1"/>
        </dgm:presLayoutVars>
      </dgm:prSet>
      <dgm:spPr/>
    </dgm:pt>
    <dgm:pt modelId="{59250B3D-5BC3-4FFB-8C2E-0B95C1BB2A67}" type="pres">
      <dgm:prSet presAssocID="{1F87C021-30CB-4705-B189-3596F968FF0D}" presName="L2TextContainerWrapper" presStyleCnt="0">
        <dgm:presLayoutVars>
          <dgm:chMax val="0"/>
          <dgm:chPref val="0"/>
          <dgm:bulletEnabled val="1"/>
        </dgm:presLayoutVars>
      </dgm:prSet>
      <dgm:spPr/>
    </dgm:pt>
    <dgm:pt modelId="{8ED104D8-691C-400B-A69E-0B154DA6BE28}" type="pres">
      <dgm:prSet presAssocID="{1F87C021-30CB-4705-B189-3596F968FF0D}" presName="L2TextContainer" presStyleLbl="bgAccFollowNode1" presStyleIdx="2" presStyleCnt="4"/>
      <dgm:spPr/>
    </dgm:pt>
    <dgm:pt modelId="{CC4D3BE1-F51B-425D-919F-ECEDE518415E}" type="pres">
      <dgm:prSet presAssocID="{1F87C021-30CB-4705-B189-3596F968FF0D}" presName="FlexibleEmptyPlaceHolder" presStyleCnt="0"/>
      <dgm:spPr/>
    </dgm:pt>
    <dgm:pt modelId="{75843B05-05BB-46A3-8E7E-FBEC306163BD}" type="pres">
      <dgm:prSet presAssocID="{1F87C021-30CB-4705-B189-3596F968FF0D}" presName="ConnectLine" presStyleLbl="alignNode1" presStyleIdx="2" presStyleCnt="4"/>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6DB60F34-C378-4B0D-929B-3FDD5B5231F7}" type="pres">
      <dgm:prSet presAssocID="{1F87C021-30CB-4705-B189-3596F968FF0D}" presName="ConnectorPoint" presStyleLbl="fgAcc1" presStyleIdx="2" presStyleCnt="4"/>
      <dgm:spPr>
        <a:solidFill>
          <a:schemeClr val="lt1">
            <a:alpha val="90000"/>
            <a:hueOff val="0"/>
            <a:satOff val="0"/>
            <a:lumOff val="0"/>
            <a:alphaOff val="0"/>
          </a:schemeClr>
        </a:solidFill>
        <a:ln w="19050" cap="flat" cmpd="sng" algn="ctr">
          <a:noFill/>
          <a:prstDash val="solid"/>
          <a:miter lim="800000"/>
        </a:ln>
        <a:effectLst/>
      </dgm:spPr>
    </dgm:pt>
    <dgm:pt modelId="{E6821C26-CDFE-436A-AB4F-41B36F14396A}" type="pres">
      <dgm:prSet presAssocID="{1F87C021-30CB-4705-B189-3596F968FF0D}" presName="EmptyPlaceHolder" presStyleCnt="0"/>
      <dgm:spPr/>
    </dgm:pt>
    <dgm:pt modelId="{170D30B0-74CD-4409-9FCA-D3AF58002B9A}" type="pres">
      <dgm:prSet presAssocID="{06083ED7-F812-4093-9B35-9E7EB227E5DC}" presName="spaceBetweenRectangles" presStyleCnt="0"/>
      <dgm:spPr/>
    </dgm:pt>
    <dgm:pt modelId="{41D33A00-EA22-495F-877E-A3C2F3AA4C2F}" type="pres">
      <dgm:prSet presAssocID="{D7EB6ADC-5E8F-4536-B35C-9853B54B75B8}" presName="composite" presStyleCnt="0"/>
      <dgm:spPr/>
    </dgm:pt>
    <dgm:pt modelId="{7869DA4D-AA4A-4D50-B9BE-EA01479519C3}" type="pres">
      <dgm:prSet presAssocID="{D7EB6ADC-5E8F-4536-B35C-9853B54B75B8}" presName="L1TextContainer" presStyleLbl="revTx" presStyleIdx="3" presStyleCnt="4">
        <dgm:presLayoutVars>
          <dgm:chMax val="1"/>
          <dgm:chPref val="1"/>
          <dgm:bulletEnabled val="1"/>
        </dgm:presLayoutVars>
      </dgm:prSet>
      <dgm:spPr/>
    </dgm:pt>
    <dgm:pt modelId="{8A6D35B8-0291-4604-9610-CCD660627CB8}" type="pres">
      <dgm:prSet presAssocID="{D7EB6ADC-5E8F-4536-B35C-9853B54B75B8}" presName="L2TextContainerWrapper" presStyleCnt="0">
        <dgm:presLayoutVars>
          <dgm:chMax val="0"/>
          <dgm:chPref val="0"/>
          <dgm:bulletEnabled val="1"/>
        </dgm:presLayoutVars>
      </dgm:prSet>
      <dgm:spPr/>
    </dgm:pt>
    <dgm:pt modelId="{A45FE8D3-A223-4D7D-B4F4-F3379A2B1774}" type="pres">
      <dgm:prSet presAssocID="{D7EB6ADC-5E8F-4536-B35C-9853B54B75B8}" presName="L2TextContainer" presStyleLbl="bgAccFollowNode1" presStyleIdx="3" presStyleCnt="4"/>
      <dgm:spPr/>
    </dgm:pt>
    <dgm:pt modelId="{759F25B3-C02E-4D62-BEE2-DCA0823868E0}" type="pres">
      <dgm:prSet presAssocID="{D7EB6ADC-5E8F-4536-B35C-9853B54B75B8}" presName="FlexibleEmptyPlaceHolder" presStyleCnt="0"/>
      <dgm:spPr/>
    </dgm:pt>
    <dgm:pt modelId="{74411BE4-3F7B-4AA7-9CAE-81F62309776F}" type="pres">
      <dgm:prSet presAssocID="{D7EB6ADC-5E8F-4536-B35C-9853B54B75B8}" presName="ConnectLine" presStyleLbl="alignNode1" presStyleIdx="3" presStyleCnt="4"/>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53E28E90-B868-4ED0-9145-72E26AB2BC91}" type="pres">
      <dgm:prSet presAssocID="{D7EB6ADC-5E8F-4536-B35C-9853B54B75B8}" presName="ConnectorPoint" presStyleLbl="fgAcc1" presStyleIdx="3" presStyleCnt="4"/>
      <dgm:spPr>
        <a:solidFill>
          <a:schemeClr val="lt1">
            <a:alpha val="90000"/>
            <a:hueOff val="0"/>
            <a:satOff val="0"/>
            <a:lumOff val="0"/>
            <a:alphaOff val="0"/>
          </a:schemeClr>
        </a:solidFill>
        <a:ln w="19050" cap="flat" cmpd="sng" algn="ctr">
          <a:noFill/>
          <a:prstDash val="solid"/>
          <a:miter lim="800000"/>
        </a:ln>
        <a:effectLst/>
      </dgm:spPr>
    </dgm:pt>
    <dgm:pt modelId="{10DA3823-0CBD-4C09-B74F-88D53C636140}" type="pres">
      <dgm:prSet presAssocID="{D7EB6ADC-5E8F-4536-B35C-9853B54B75B8}" presName="EmptyPlaceHolder" presStyleCnt="0"/>
      <dgm:spPr/>
    </dgm:pt>
  </dgm:ptLst>
  <dgm:cxnLst>
    <dgm:cxn modelId="{A3BB4816-F44B-4581-9652-695396FAB031}" type="presOf" srcId="{D7EB6ADC-5E8F-4536-B35C-9853B54B75B8}" destId="{7869DA4D-AA4A-4D50-B9BE-EA01479519C3}" srcOrd="0" destOrd="0" presId="urn:microsoft.com/office/officeart/2017/3/layout/HorizontalPathTimeline"/>
    <dgm:cxn modelId="{7826061D-8DD0-461C-A939-D9F2E69CFD20}" type="presOf" srcId="{54681C06-9D2F-4F1B-8E6B-5F692E17D2D7}" destId="{CE71A1BA-9E92-4A49-A2EE-D0D9D730307F}" srcOrd="0" destOrd="0" presId="urn:microsoft.com/office/officeart/2017/3/layout/HorizontalPathTimeline"/>
    <dgm:cxn modelId="{F14B8520-4D8A-4635-BA90-D67AC5F1506D}" type="presOf" srcId="{1F788CF7-94FD-4DCA-9498-783F8C7F17BA}" destId="{A45FE8D3-A223-4D7D-B4F4-F3379A2B1774}" srcOrd="0" destOrd="0" presId="urn:microsoft.com/office/officeart/2017/3/layout/HorizontalPathTimeline"/>
    <dgm:cxn modelId="{E2567933-3989-4D70-9778-9E3A80EE29CF}" srcId="{0C81FFC7-671B-493A-BFE6-F2639F45E7A3}" destId="{F6C8E879-D9CC-4420-8243-A5C87EA0B6D7}" srcOrd="1" destOrd="0" parTransId="{B4E05418-6212-4684-9559-6B8D410D49CC}" sibTransId="{3CB320F5-31F6-4A51-898D-91C9951026CB}"/>
    <dgm:cxn modelId="{4ECF095B-78EE-4429-8FD8-4135A2016F17}" srcId="{C6E1D5AD-6111-41EF-BCA0-F3BB4439705C}" destId="{54681C06-9D2F-4F1B-8E6B-5F692E17D2D7}" srcOrd="0" destOrd="0" parTransId="{28918D03-CFD9-46F5-B75C-D7FA3BB49158}" sibTransId="{5EE0CCBC-E6B7-4E53-8AE7-CAA81A30877E}"/>
    <dgm:cxn modelId="{35B67248-F5CC-4842-8C4B-06F82F914B01}" srcId="{0C81FFC7-671B-493A-BFE6-F2639F45E7A3}" destId="{D7EB6ADC-5E8F-4536-B35C-9853B54B75B8}" srcOrd="3" destOrd="0" parTransId="{C8FF3ACC-EF5B-4328-B398-878A28F95A91}" sibTransId="{0C5AD6B4-7B80-42F8-B942-FB2004D122B7}"/>
    <dgm:cxn modelId="{92DA8B54-B6AC-4D97-9793-213CF9434D64}" type="presOf" srcId="{C6E1D5AD-6111-41EF-BCA0-F3BB4439705C}" destId="{A6A57BC1-1B06-494F-B350-1861890058AD}" srcOrd="0" destOrd="0" presId="urn:microsoft.com/office/officeart/2017/3/layout/HorizontalPathTimeline"/>
    <dgm:cxn modelId="{12478857-F075-4BAB-AB3B-5A154DBDE2FC}" type="presOf" srcId="{A468AABA-F338-447F-9CB0-562CFE13D71B}" destId="{8ED104D8-691C-400B-A69E-0B154DA6BE28}" srcOrd="0" destOrd="0" presId="urn:microsoft.com/office/officeart/2017/3/layout/HorizontalPathTimeline"/>
    <dgm:cxn modelId="{A255779E-E3D1-4AA4-B60A-DA86737A7FCD}" type="presOf" srcId="{0C81FFC7-671B-493A-BFE6-F2639F45E7A3}" destId="{73333228-E7A6-40DD-AD49-BD114B6CC470}" srcOrd="0" destOrd="0" presId="urn:microsoft.com/office/officeart/2017/3/layout/HorizontalPathTimeline"/>
    <dgm:cxn modelId="{C0B1ACB1-F81B-4789-AF87-F429853BDE57}" type="presOf" srcId="{284BB5CC-360E-48BD-8067-4DA606D16D17}" destId="{490C5BC3-3B37-4EFE-B2FC-BF7AD29C4B87}" srcOrd="0" destOrd="0" presId="urn:microsoft.com/office/officeart/2017/3/layout/HorizontalPathTimeline"/>
    <dgm:cxn modelId="{DF0D13B3-8168-4E0E-B2ED-4B3D99B2040E}" srcId="{1F87C021-30CB-4705-B189-3596F968FF0D}" destId="{A468AABA-F338-447F-9CB0-562CFE13D71B}" srcOrd="0" destOrd="0" parTransId="{28B6BC6B-EA1F-48FB-AC2F-CFF9A6A23FA9}" sibTransId="{5389A937-3AF1-469B-A734-38382C47C954}"/>
    <dgm:cxn modelId="{BB1C0BB4-9308-4B51-B6A1-E161B62FBBE8}" srcId="{0C81FFC7-671B-493A-BFE6-F2639F45E7A3}" destId="{1F87C021-30CB-4705-B189-3596F968FF0D}" srcOrd="2" destOrd="0" parTransId="{2DDBE16E-04CA-467E-B4D4-BA41CE6A326E}" sibTransId="{06083ED7-F812-4093-9B35-9E7EB227E5DC}"/>
    <dgm:cxn modelId="{362583B7-B7A8-408B-BEE4-6FD7319EED1E}" srcId="{0C81FFC7-671B-493A-BFE6-F2639F45E7A3}" destId="{C6E1D5AD-6111-41EF-BCA0-F3BB4439705C}" srcOrd="0" destOrd="0" parTransId="{57CA5E51-DB90-43CF-A16F-CE217A019FA6}" sibTransId="{C14D65C0-4124-4597-A807-11923AC7BE83}"/>
    <dgm:cxn modelId="{8413A7BA-FAB4-4A01-8601-4110B273BEA7}" type="presOf" srcId="{1F87C021-30CB-4705-B189-3596F968FF0D}" destId="{7F4478B7-85F0-4A72-A83D-EC6DC47C4289}" srcOrd="0" destOrd="0" presId="urn:microsoft.com/office/officeart/2017/3/layout/HorizontalPathTimeline"/>
    <dgm:cxn modelId="{7E9E9CBB-E67D-41B7-B049-69F1892D7304}" srcId="{D7EB6ADC-5E8F-4536-B35C-9853B54B75B8}" destId="{1F788CF7-94FD-4DCA-9498-783F8C7F17BA}" srcOrd="0" destOrd="0" parTransId="{0BB7F1C5-029E-4650-987F-BE2EDF042350}" sibTransId="{32399D59-6625-49B9-8E41-4EDC381A0203}"/>
    <dgm:cxn modelId="{E1714CDB-A913-44B1-AF70-2B3A08B6A930}" srcId="{F6C8E879-D9CC-4420-8243-A5C87EA0B6D7}" destId="{284BB5CC-360E-48BD-8067-4DA606D16D17}" srcOrd="0" destOrd="0" parTransId="{F33DC68A-6A41-4D69-B6B2-26008733FEFE}" sibTransId="{F5556930-11C7-45B3-AE43-D0594DF3C609}"/>
    <dgm:cxn modelId="{2CE0C1F0-BD81-4206-AD54-7B367615168C}" type="presOf" srcId="{F6C8E879-D9CC-4420-8243-A5C87EA0B6D7}" destId="{0C3B8DFE-0AFB-45D6-B448-F1DFFE111BC2}" srcOrd="0" destOrd="0" presId="urn:microsoft.com/office/officeart/2017/3/layout/HorizontalPathTimeline"/>
    <dgm:cxn modelId="{2B257901-249F-4BB7-A08C-4B37EA6FEDFC}" type="presParOf" srcId="{73333228-E7A6-40DD-AD49-BD114B6CC470}" destId="{514DB21F-1792-49AC-8E87-B2E420CC0D08}" srcOrd="0" destOrd="0" presId="urn:microsoft.com/office/officeart/2017/3/layout/HorizontalPathTimeline"/>
    <dgm:cxn modelId="{3928017D-F5D1-450C-AAC2-E9C4EA413D6E}" type="presParOf" srcId="{73333228-E7A6-40DD-AD49-BD114B6CC470}" destId="{5F83F32F-12DD-41FD-9FBE-F518D06D3836}" srcOrd="1" destOrd="0" presId="urn:microsoft.com/office/officeart/2017/3/layout/HorizontalPathTimeline"/>
    <dgm:cxn modelId="{D2CE6720-BB8E-4658-A62A-7280F00253CC}" type="presParOf" srcId="{5F83F32F-12DD-41FD-9FBE-F518D06D3836}" destId="{18D0A4CD-C01A-4620-9A63-7DC39BF87C3D}" srcOrd="0" destOrd="0" presId="urn:microsoft.com/office/officeart/2017/3/layout/HorizontalPathTimeline"/>
    <dgm:cxn modelId="{CC158AC9-E385-44CE-8034-6E91CF94F9E8}" type="presParOf" srcId="{18D0A4CD-C01A-4620-9A63-7DC39BF87C3D}" destId="{A6A57BC1-1B06-494F-B350-1861890058AD}" srcOrd="0" destOrd="0" presId="urn:microsoft.com/office/officeart/2017/3/layout/HorizontalPathTimeline"/>
    <dgm:cxn modelId="{AEAC1866-BA8D-41C4-A6F1-C69AF3AEFDDA}" type="presParOf" srcId="{18D0A4CD-C01A-4620-9A63-7DC39BF87C3D}" destId="{0899BC95-4A2A-45DF-9C6B-08404FC453EA}" srcOrd="1" destOrd="0" presId="urn:microsoft.com/office/officeart/2017/3/layout/HorizontalPathTimeline"/>
    <dgm:cxn modelId="{F4D68830-FCD2-49CC-B43C-EC57D2BB1122}" type="presParOf" srcId="{0899BC95-4A2A-45DF-9C6B-08404FC453EA}" destId="{CE71A1BA-9E92-4A49-A2EE-D0D9D730307F}" srcOrd="0" destOrd="0" presId="urn:microsoft.com/office/officeart/2017/3/layout/HorizontalPathTimeline"/>
    <dgm:cxn modelId="{35A9FFCA-4C35-49BD-B62F-B34AE346A1FA}" type="presParOf" srcId="{0899BC95-4A2A-45DF-9C6B-08404FC453EA}" destId="{A72788CA-B005-4D96-8869-FAF399F23E52}" srcOrd="1" destOrd="0" presId="urn:microsoft.com/office/officeart/2017/3/layout/HorizontalPathTimeline"/>
    <dgm:cxn modelId="{EB807D42-8DE9-4463-AC02-15C7D0D80788}" type="presParOf" srcId="{18D0A4CD-C01A-4620-9A63-7DC39BF87C3D}" destId="{79547A38-36F4-4B0B-91E5-ACCD0BD7671E}" srcOrd="2" destOrd="0" presId="urn:microsoft.com/office/officeart/2017/3/layout/HorizontalPathTimeline"/>
    <dgm:cxn modelId="{9EC6198F-011A-4F20-913B-3F7E93BBFF42}" type="presParOf" srcId="{18D0A4CD-C01A-4620-9A63-7DC39BF87C3D}" destId="{BCCEFBE2-097A-46CF-9C08-5789E1A1B7A2}" srcOrd="3" destOrd="0" presId="urn:microsoft.com/office/officeart/2017/3/layout/HorizontalPathTimeline"/>
    <dgm:cxn modelId="{D60E3575-3C6C-4C49-AAAC-49E32E9280CD}" type="presParOf" srcId="{18D0A4CD-C01A-4620-9A63-7DC39BF87C3D}" destId="{D3144AAA-FA15-4D09-BDDD-57F9D276DA17}" srcOrd="4" destOrd="0" presId="urn:microsoft.com/office/officeart/2017/3/layout/HorizontalPathTimeline"/>
    <dgm:cxn modelId="{F004AD23-BFEC-43B6-BAF6-A53641897314}" type="presParOf" srcId="{5F83F32F-12DD-41FD-9FBE-F518D06D3836}" destId="{0D75DDE3-ABD4-4958-A13E-E8629048526B}" srcOrd="1" destOrd="0" presId="urn:microsoft.com/office/officeart/2017/3/layout/HorizontalPathTimeline"/>
    <dgm:cxn modelId="{01F48BA1-E769-4F2E-B985-94343B1E2FA9}" type="presParOf" srcId="{5F83F32F-12DD-41FD-9FBE-F518D06D3836}" destId="{10F7F44F-BADB-4D02-A450-6E5FA9D1457F}" srcOrd="2" destOrd="0" presId="urn:microsoft.com/office/officeart/2017/3/layout/HorizontalPathTimeline"/>
    <dgm:cxn modelId="{E3561674-3C29-498C-9800-CA2E1B2DDCD0}" type="presParOf" srcId="{10F7F44F-BADB-4D02-A450-6E5FA9D1457F}" destId="{0C3B8DFE-0AFB-45D6-B448-F1DFFE111BC2}" srcOrd="0" destOrd="0" presId="urn:microsoft.com/office/officeart/2017/3/layout/HorizontalPathTimeline"/>
    <dgm:cxn modelId="{CA10CCD9-45E8-433C-8EF2-3C9AB82925E6}" type="presParOf" srcId="{10F7F44F-BADB-4D02-A450-6E5FA9D1457F}" destId="{83AEC153-E4FE-46B7-AEA5-A5B14781EF3C}" srcOrd="1" destOrd="0" presId="urn:microsoft.com/office/officeart/2017/3/layout/HorizontalPathTimeline"/>
    <dgm:cxn modelId="{1C297D82-C015-4C76-B731-31A86119815B}" type="presParOf" srcId="{83AEC153-E4FE-46B7-AEA5-A5B14781EF3C}" destId="{490C5BC3-3B37-4EFE-B2FC-BF7AD29C4B87}" srcOrd="0" destOrd="0" presId="urn:microsoft.com/office/officeart/2017/3/layout/HorizontalPathTimeline"/>
    <dgm:cxn modelId="{54EE6A0E-6A2E-4325-ABBD-52D13905252F}" type="presParOf" srcId="{83AEC153-E4FE-46B7-AEA5-A5B14781EF3C}" destId="{699C87DD-2A1B-4B96-B7EE-8CE397FBF6C9}" srcOrd="1" destOrd="0" presId="urn:microsoft.com/office/officeart/2017/3/layout/HorizontalPathTimeline"/>
    <dgm:cxn modelId="{45771827-9F18-4DF6-AE76-E3E8C44A7E33}" type="presParOf" srcId="{10F7F44F-BADB-4D02-A450-6E5FA9D1457F}" destId="{37CD4506-DAC6-46A7-B2A6-C858EBACF518}" srcOrd="2" destOrd="0" presId="urn:microsoft.com/office/officeart/2017/3/layout/HorizontalPathTimeline"/>
    <dgm:cxn modelId="{506CDADB-942E-4280-AB0F-9B458CC37315}" type="presParOf" srcId="{10F7F44F-BADB-4D02-A450-6E5FA9D1457F}" destId="{472162B4-5DC1-4FD4-8266-D235347699F7}" srcOrd="3" destOrd="0" presId="urn:microsoft.com/office/officeart/2017/3/layout/HorizontalPathTimeline"/>
    <dgm:cxn modelId="{C30AA39F-5A40-4937-91F6-DDE1234D2709}" type="presParOf" srcId="{10F7F44F-BADB-4D02-A450-6E5FA9D1457F}" destId="{7387D1B7-D2E2-4B2F-B41D-EDC736BA3934}" srcOrd="4" destOrd="0" presId="urn:microsoft.com/office/officeart/2017/3/layout/HorizontalPathTimeline"/>
    <dgm:cxn modelId="{E39EF290-ACB3-4325-9A08-94F798D7BB5A}" type="presParOf" srcId="{5F83F32F-12DD-41FD-9FBE-F518D06D3836}" destId="{ACFE0E0C-DF56-4E8C-AAE5-DC58AE20BDF3}" srcOrd="3" destOrd="0" presId="urn:microsoft.com/office/officeart/2017/3/layout/HorizontalPathTimeline"/>
    <dgm:cxn modelId="{C40378B0-1E20-4BE6-A51F-D361AA591C0A}" type="presParOf" srcId="{5F83F32F-12DD-41FD-9FBE-F518D06D3836}" destId="{624897AE-D670-49B5-B460-27FE7E650890}" srcOrd="4" destOrd="0" presId="urn:microsoft.com/office/officeart/2017/3/layout/HorizontalPathTimeline"/>
    <dgm:cxn modelId="{E1D6F92F-4CE2-4387-87EE-A1E0680D53A2}" type="presParOf" srcId="{624897AE-D670-49B5-B460-27FE7E650890}" destId="{7F4478B7-85F0-4A72-A83D-EC6DC47C4289}" srcOrd="0" destOrd="0" presId="urn:microsoft.com/office/officeart/2017/3/layout/HorizontalPathTimeline"/>
    <dgm:cxn modelId="{DB8C8E39-CC4A-4C34-A35D-DBAF0F76A38A}" type="presParOf" srcId="{624897AE-D670-49B5-B460-27FE7E650890}" destId="{59250B3D-5BC3-4FFB-8C2E-0B95C1BB2A67}" srcOrd="1" destOrd="0" presId="urn:microsoft.com/office/officeart/2017/3/layout/HorizontalPathTimeline"/>
    <dgm:cxn modelId="{E9F98A8F-B12B-4829-845F-B339D074DABC}" type="presParOf" srcId="{59250B3D-5BC3-4FFB-8C2E-0B95C1BB2A67}" destId="{8ED104D8-691C-400B-A69E-0B154DA6BE28}" srcOrd="0" destOrd="0" presId="urn:microsoft.com/office/officeart/2017/3/layout/HorizontalPathTimeline"/>
    <dgm:cxn modelId="{58781C2C-AE99-4E58-8427-EB082F1D9B9A}" type="presParOf" srcId="{59250B3D-5BC3-4FFB-8C2E-0B95C1BB2A67}" destId="{CC4D3BE1-F51B-425D-919F-ECEDE518415E}" srcOrd="1" destOrd="0" presId="urn:microsoft.com/office/officeart/2017/3/layout/HorizontalPathTimeline"/>
    <dgm:cxn modelId="{D77E9927-FD2E-4CB1-94E6-F20268F2EFA4}" type="presParOf" srcId="{624897AE-D670-49B5-B460-27FE7E650890}" destId="{75843B05-05BB-46A3-8E7E-FBEC306163BD}" srcOrd="2" destOrd="0" presId="urn:microsoft.com/office/officeart/2017/3/layout/HorizontalPathTimeline"/>
    <dgm:cxn modelId="{71B84ED0-3233-4BB1-8CA1-E4C7A18213AD}" type="presParOf" srcId="{624897AE-D670-49B5-B460-27FE7E650890}" destId="{6DB60F34-C378-4B0D-929B-3FDD5B5231F7}" srcOrd="3" destOrd="0" presId="urn:microsoft.com/office/officeart/2017/3/layout/HorizontalPathTimeline"/>
    <dgm:cxn modelId="{968FE90F-AE04-4B66-AC51-03EF323DE27F}" type="presParOf" srcId="{624897AE-D670-49B5-B460-27FE7E650890}" destId="{E6821C26-CDFE-436A-AB4F-41B36F14396A}" srcOrd="4" destOrd="0" presId="urn:microsoft.com/office/officeart/2017/3/layout/HorizontalPathTimeline"/>
    <dgm:cxn modelId="{F1878E30-588F-4CF4-A946-9F2F282D8DA4}" type="presParOf" srcId="{5F83F32F-12DD-41FD-9FBE-F518D06D3836}" destId="{170D30B0-74CD-4409-9FCA-D3AF58002B9A}" srcOrd="5" destOrd="0" presId="urn:microsoft.com/office/officeart/2017/3/layout/HorizontalPathTimeline"/>
    <dgm:cxn modelId="{C10EFE8C-7D70-47C1-9809-3C4C7EC7D1D7}" type="presParOf" srcId="{5F83F32F-12DD-41FD-9FBE-F518D06D3836}" destId="{41D33A00-EA22-495F-877E-A3C2F3AA4C2F}" srcOrd="6" destOrd="0" presId="urn:microsoft.com/office/officeart/2017/3/layout/HorizontalPathTimeline"/>
    <dgm:cxn modelId="{C4D6DD9C-FE9B-4A65-8BD1-46918E1430A2}" type="presParOf" srcId="{41D33A00-EA22-495F-877E-A3C2F3AA4C2F}" destId="{7869DA4D-AA4A-4D50-B9BE-EA01479519C3}" srcOrd="0" destOrd="0" presId="urn:microsoft.com/office/officeart/2017/3/layout/HorizontalPathTimeline"/>
    <dgm:cxn modelId="{697D3F0C-A2B5-4618-8129-EEE8B3925A00}" type="presParOf" srcId="{41D33A00-EA22-495F-877E-A3C2F3AA4C2F}" destId="{8A6D35B8-0291-4604-9610-CCD660627CB8}" srcOrd="1" destOrd="0" presId="urn:microsoft.com/office/officeart/2017/3/layout/HorizontalPathTimeline"/>
    <dgm:cxn modelId="{8D1DCB92-231A-42FD-93DB-95F771276C29}" type="presParOf" srcId="{8A6D35B8-0291-4604-9610-CCD660627CB8}" destId="{A45FE8D3-A223-4D7D-B4F4-F3379A2B1774}" srcOrd="0" destOrd="0" presId="urn:microsoft.com/office/officeart/2017/3/layout/HorizontalPathTimeline"/>
    <dgm:cxn modelId="{F43851C5-C3DA-4317-84A1-9183FBFDCABD}" type="presParOf" srcId="{8A6D35B8-0291-4604-9610-CCD660627CB8}" destId="{759F25B3-C02E-4D62-BEE2-DCA0823868E0}" srcOrd="1" destOrd="0" presId="urn:microsoft.com/office/officeart/2017/3/layout/HorizontalPathTimeline"/>
    <dgm:cxn modelId="{C7676C12-FEE4-43A2-94E5-9C06FA3DDE77}" type="presParOf" srcId="{41D33A00-EA22-495F-877E-A3C2F3AA4C2F}" destId="{74411BE4-3F7B-4AA7-9CAE-81F62309776F}" srcOrd="2" destOrd="0" presId="urn:microsoft.com/office/officeart/2017/3/layout/HorizontalPathTimeline"/>
    <dgm:cxn modelId="{AF4BF51E-C022-4508-BDD2-B8210E2A74C9}" type="presParOf" srcId="{41D33A00-EA22-495F-877E-A3C2F3AA4C2F}" destId="{53E28E90-B868-4ED0-9145-72E26AB2BC91}" srcOrd="3" destOrd="0" presId="urn:microsoft.com/office/officeart/2017/3/layout/HorizontalPathTimeline"/>
    <dgm:cxn modelId="{71D91E1A-42E3-4A8C-AA63-6769E6931E14}" type="presParOf" srcId="{41D33A00-EA22-495F-877E-A3C2F3AA4C2F}" destId="{10DA3823-0CBD-4C09-B74F-88D53C636140}"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A57BC1-1B06-494F-B350-1861890058AD}">
      <dsp:nvSpPr>
        <dsp:cNvPr id="0" name=""/>
        <dsp:cNvSpPr/>
      </dsp:nvSpPr>
      <dsp:spPr>
        <a:xfrm>
          <a:off x="430521" y="2601697"/>
          <a:ext cx="3433693" cy="547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2010</a:t>
          </a:r>
        </a:p>
      </dsp:txBody>
      <dsp:txXfrm>
        <a:off x="430521" y="2601697"/>
        <a:ext cx="3433693" cy="547470"/>
      </dsp:txXfrm>
    </dsp:sp>
    <dsp:sp modelId="{514DB21F-1792-49AC-8E87-B2E420CC0D08}">
      <dsp:nvSpPr>
        <dsp:cNvPr id="0" name=""/>
        <dsp:cNvSpPr/>
      </dsp:nvSpPr>
      <dsp:spPr>
        <a:xfrm>
          <a:off x="0" y="2325539"/>
          <a:ext cx="10732911" cy="1937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71A1BA-9E92-4A49-A2EE-D0D9D730307F}">
      <dsp:nvSpPr>
        <dsp:cNvPr id="0" name=""/>
        <dsp:cNvSpPr/>
      </dsp:nvSpPr>
      <dsp:spPr>
        <a:xfrm>
          <a:off x="258837" y="0"/>
          <a:ext cx="3777062" cy="15019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l" defTabSz="1066800">
            <a:lnSpc>
              <a:spcPct val="90000"/>
            </a:lnSpc>
            <a:spcBef>
              <a:spcPct val="0"/>
            </a:spcBef>
            <a:spcAft>
              <a:spcPct val="35000"/>
            </a:spcAft>
            <a:buNone/>
          </a:pPr>
          <a:r>
            <a:rPr lang="en-US" sz="2400" kern="1200"/>
            <a:t>DOJ issued an Advance Notice of Proposed Rulemaking, but rule was never finalized.</a:t>
          </a:r>
        </a:p>
      </dsp:txBody>
      <dsp:txXfrm>
        <a:off x="258837" y="0"/>
        <a:ext cx="3777062" cy="1501910"/>
      </dsp:txXfrm>
    </dsp:sp>
    <dsp:sp modelId="{79547A38-36F4-4B0B-91E5-ACCD0BD7671E}">
      <dsp:nvSpPr>
        <dsp:cNvPr id="0" name=""/>
        <dsp:cNvSpPr/>
      </dsp:nvSpPr>
      <dsp:spPr>
        <a:xfrm>
          <a:off x="2147368" y="1501910"/>
          <a:ext cx="0" cy="82362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0C3B8DFE-0AFB-45D6-B448-F1DFFE111BC2}">
      <dsp:nvSpPr>
        <dsp:cNvPr id="0" name=""/>
        <dsp:cNvSpPr/>
      </dsp:nvSpPr>
      <dsp:spPr>
        <a:xfrm>
          <a:off x="2576579" y="1695705"/>
          <a:ext cx="3433693" cy="547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2017</a:t>
          </a:r>
        </a:p>
      </dsp:txBody>
      <dsp:txXfrm>
        <a:off x="2576579" y="1695705"/>
        <a:ext cx="3433693" cy="547470"/>
      </dsp:txXfrm>
    </dsp:sp>
    <dsp:sp modelId="{490C5BC3-3B37-4EFE-B2FC-BF7AD29C4B87}">
      <dsp:nvSpPr>
        <dsp:cNvPr id="0" name=""/>
        <dsp:cNvSpPr/>
      </dsp:nvSpPr>
      <dsp:spPr>
        <a:xfrm>
          <a:off x="2404895" y="3342963"/>
          <a:ext cx="3777062" cy="114051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l" defTabSz="1066800">
            <a:lnSpc>
              <a:spcPct val="90000"/>
            </a:lnSpc>
            <a:spcBef>
              <a:spcPct val="0"/>
            </a:spcBef>
            <a:spcAft>
              <a:spcPct val="35000"/>
            </a:spcAft>
            <a:buNone/>
          </a:pPr>
          <a:r>
            <a:rPr lang="en-US" sz="2400" kern="1200"/>
            <a:t>DOJ officially withdrew the pending rulemaking.</a:t>
          </a:r>
        </a:p>
      </dsp:txBody>
      <dsp:txXfrm>
        <a:off x="2404895" y="3342963"/>
        <a:ext cx="3777062" cy="1140513"/>
      </dsp:txXfrm>
    </dsp:sp>
    <dsp:sp modelId="{37CD4506-DAC6-46A7-B2A6-C858EBACF518}">
      <dsp:nvSpPr>
        <dsp:cNvPr id="0" name=""/>
        <dsp:cNvSpPr/>
      </dsp:nvSpPr>
      <dsp:spPr>
        <a:xfrm>
          <a:off x="4293426" y="2519334"/>
          <a:ext cx="0" cy="82362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CCEFBE2-097A-46CF-9C08-5789E1A1B7A2}">
      <dsp:nvSpPr>
        <dsp:cNvPr id="0" name=""/>
        <dsp:cNvSpPr/>
      </dsp:nvSpPr>
      <dsp:spPr>
        <a:xfrm>
          <a:off x="2086807" y="2361876"/>
          <a:ext cx="121121" cy="121121"/>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72162B4-5DC1-4FD4-8266-D235347699F7}">
      <dsp:nvSpPr>
        <dsp:cNvPr id="0" name=""/>
        <dsp:cNvSpPr/>
      </dsp:nvSpPr>
      <dsp:spPr>
        <a:xfrm>
          <a:off x="4232865" y="2361876"/>
          <a:ext cx="121121" cy="121121"/>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7F4478B7-85F0-4A72-A83D-EC6DC47C4289}">
      <dsp:nvSpPr>
        <dsp:cNvPr id="0" name=""/>
        <dsp:cNvSpPr/>
      </dsp:nvSpPr>
      <dsp:spPr>
        <a:xfrm>
          <a:off x="4722638" y="2601697"/>
          <a:ext cx="3433693" cy="547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2023</a:t>
          </a:r>
        </a:p>
      </dsp:txBody>
      <dsp:txXfrm>
        <a:off x="4722638" y="2601697"/>
        <a:ext cx="3433693" cy="547470"/>
      </dsp:txXfrm>
    </dsp:sp>
    <dsp:sp modelId="{8ED104D8-691C-400B-A69E-0B154DA6BE28}">
      <dsp:nvSpPr>
        <dsp:cNvPr id="0" name=""/>
        <dsp:cNvSpPr/>
      </dsp:nvSpPr>
      <dsp:spPr>
        <a:xfrm>
          <a:off x="4550953" y="0"/>
          <a:ext cx="3777062" cy="15019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l" defTabSz="889000">
            <a:lnSpc>
              <a:spcPct val="90000"/>
            </a:lnSpc>
            <a:spcBef>
              <a:spcPct val="0"/>
            </a:spcBef>
            <a:spcAft>
              <a:spcPct val="35000"/>
            </a:spcAft>
            <a:buNone/>
          </a:pPr>
          <a:r>
            <a:rPr lang="en-US" sz="2000" kern="1200"/>
            <a:t>DOJ restarted the rulemaking process and issued a Notice of Proposed Rulemaking in 2023 focused, specifically on Title II.</a:t>
          </a:r>
        </a:p>
      </dsp:txBody>
      <dsp:txXfrm>
        <a:off x="4550953" y="0"/>
        <a:ext cx="3777062" cy="1501910"/>
      </dsp:txXfrm>
    </dsp:sp>
    <dsp:sp modelId="{75843B05-05BB-46A3-8E7E-FBEC306163BD}">
      <dsp:nvSpPr>
        <dsp:cNvPr id="0" name=""/>
        <dsp:cNvSpPr/>
      </dsp:nvSpPr>
      <dsp:spPr>
        <a:xfrm>
          <a:off x="6439484" y="1501910"/>
          <a:ext cx="0" cy="82362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7869DA4D-AA4A-4D50-B9BE-EA01479519C3}">
      <dsp:nvSpPr>
        <dsp:cNvPr id="0" name=""/>
        <dsp:cNvSpPr/>
      </dsp:nvSpPr>
      <dsp:spPr>
        <a:xfrm>
          <a:off x="6868696" y="1695705"/>
          <a:ext cx="3433693" cy="547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2024</a:t>
          </a:r>
        </a:p>
      </dsp:txBody>
      <dsp:txXfrm>
        <a:off x="6868696" y="1695705"/>
        <a:ext cx="3433693" cy="547470"/>
      </dsp:txXfrm>
    </dsp:sp>
    <dsp:sp modelId="{A45FE8D3-A223-4D7D-B4F4-F3379A2B1774}">
      <dsp:nvSpPr>
        <dsp:cNvPr id="0" name=""/>
        <dsp:cNvSpPr/>
      </dsp:nvSpPr>
      <dsp:spPr>
        <a:xfrm>
          <a:off x="6697011" y="3342963"/>
          <a:ext cx="3777062" cy="114051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l" defTabSz="1066800">
            <a:lnSpc>
              <a:spcPct val="90000"/>
            </a:lnSpc>
            <a:spcBef>
              <a:spcPct val="0"/>
            </a:spcBef>
            <a:spcAft>
              <a:spcPct val="35000"/>
            </a:spcAft>
            <a:buNone/>
          </a:pPr>
          <a:r>
            <a:rPr lang="en-US" sz="2400" kern="1200"/>
            <a:t>Final rule issued on April 24, 2024.</a:t>
          </a:r>
        </a:p>
      </dsp:txBody>
      <dsp:txXfrm>
        <a:off x="6697011" y="3342963"/>
        <a:ext cx="3777062" cy="1140513"/>
      </dsp:txXfrm>
    </dsp:sp>
    <dsp:sp modelId="{74411BE4-3F7B-4AA7-9CAE-81F62309776F}">
      <dsp:nvSpPr>
        <dsp:cNvPr id="0" name=""/>
        <dsp:cNvSpPr/>
      </dsp:nvSpPr>
      <dsp:spPr>
        <a:xfrm>
          <a:off x="8585542" y="2519334"/>
          <a:ext cx="0" cy="82362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DB60F34-C378-4B0D-929B-3FDD5B5231F7}">
      <dsp:nvSpPr>
        <dsp:cNvPr id="0" name=""/>
        <dsp:cNvSpPr/>
      </dsp:nvSpPr>
      <dsp:spPr>
        <a:xfrm>
          <a:off x="6378923" y="2361876"/>
          <a:ext cx="121121" cy="121121"/>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53E28E90-B868-4ED0-9145-72E26AB2BC91}">
      <dsp:nvSpPr>
        <dsp:cNvPr id="0" name=""/>
        <dsp:cNvSpPr/>
      </dsp:nvSpPr>
      <dsp:spPr>
        <a:xfrm>
          <a:off x="8524981" y="2361876"/>
          <a:ext cx="121121" cy="121121"/>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12ADA-F825-461D-AFAC-B10D09606F50}" type="datetimeFigureOut">
              <a:rPr lang="en-US" smtClean="0"/>
              <a:t>2/24/2026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855C0-E4C2-4070-923C-FD45563940A5}" type="slidenum">
              <a:rPr lang="en-US" smtClean="0"/>
              <a:t>‹#›</a:t>
            </a:fld>
            <a:endParaRPr lang="en-US"/>
          </a:p>
        </p:txBody>
      </p:sp>
    </p:spTree>
    <p:extLst>
      <p:ext uri="{BB962C8B-B14F-4D97-AF65-F5344CB8AC3E}">
        <p14:creationId xmlns:p14="http://schemas.microsoft.com/office/powerpoint/2010/main" val="425710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0A83C-C3B6-C0FB-3647-409A73952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54A078-D43F-7842-1DB9-6D58A4DD5E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6A5046-6021-4DE4-73E3-2D0AEECD5D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0D0400A-E6C4-E5B5-2313-01FD9F0AE6F4}"/>
              </a:ext>
            </a:extLst>
          </p:cNvPr>
          <p:cNvSpPr>
            <a:spLocks noGrp="1"/>
          </p:cNvSpPr>
          <p:nvPr>
            <p:ph type="sldNum" sz="quarter" idx="5"/>
          </p:nvPr>
        </p:nvSpPr>
        <p:spPr/>
        <p:txBody>
          <a:bodyPr/>
          <a:lstStyle/>
          <a:p>
            <a:fld id="{A89C7E07-3C67-C64C-8DA0-0404F6303970}" type="slidenum">
              <a:rPr lang="en-US" smtClean="0"/>
              <a:t>22</a:t>
            </a:fld>
            <a:endParaRPr lang="en-US"/>
          </a:p>
        </p:txBody>
      </p:sp>
    </p:spTree>
    <p:extLst>
      <p:ext uri="{BB962C8B-B14F-4D97-AF65-F5344CB8AC3E}">
        <p14:creationId xmlns:p14="http://schemas.microsoft.com/office/powerpoint/2010/main" val="3538731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48536-E4BC-83BB-F33A-E58F9C3E6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31A772-C4E8-E336-94C9-95A151273C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390BD7-8DA3-8FB1-EA97-136BF63816B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DB1D580-E252-3497-69A2-8A41E427509C}"/>
              </a:ext>
            </a:extLst>
          </p:cNvPr>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2465691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F0114-5EBD-C217-005B-EF57CBB39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38DB57-4615-A2A2-8FA6-AE6B17F022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A53C17-5CEC-136B-09A2-F521BD7F9B8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7EBE63-7FAF-D6C2-C0BE-246D00501AF2}"/>
              </a:ext>
            </a:extLst>
          </p:cNvPr>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169448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D410E-9283-799D-0438-2879CD3AA3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F97912-E8F3-1DA3-102C-B7F4B39602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F5752D-C070-EE65-1684-8A4A0ADA4D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A54A274-6167-FA02-C146-076A6BDDEA6C}"/>
              </a:ext>
            </a:extLst>
          </p:cNvPr>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3635564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982B0-2270-8881-F657-EF4D43AC74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27151D-33DF-979A-E3CF-E402149A53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1E2A12-4D10-070F-A72A-8E9430A93ADA}"/>
              </a:ext>
            </a:extLst>
          </p:cNvPr>
          <p:cNvSpPr>
            <a:spLocks noGrp="1"/>
          </p:cNvSpPr>
          <p:nvPr>
            <p:ph type="dt" sz="half" idx="10"/>
          </p:nvPr>
        </p:nvSpPr>
        <p:spPr/>
        <p:txBody>
          <a:bodyPr/>
          <a:lstStyle/>
          <a:p>
            <a:fld id="{80D3BD92-7526-4361-B7AD-1B48472734C6}" type="datetimeFigureOut">
              <a:rPr lang="en-US" smtClean="0"/>
              <a:t>2/24/2026</a:t>
            </a:fld>
            <a:endParaRPr lang="en-US"/>
          </a:p>
        </p:txBody>
      </p:sp>
      <p:sp>
        <p:nvSpPr>
          <p:cNvPr id="5" name="Footer Placeholder 4">
            <a:extLst>
              <a:ext uri="{FF2B5EF4-FFF2-40B4-BE49-F238E27FC236}">
                <a16:creationId xmlns:a16="http://schemas.microsoft.com/office/drawing/2014/main" id="{7949E8E6-ED93-E0A3-C806-FC6422DE8F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05B404-4422-77B7-E299-03A1F94CE18B}"/>
              </a:ext>
            </a:extLst>
          </p:cNvPr>
          <p:cNvSpPr>
            <a:spLocks noGrp="1"/>
          </p:cNvSpPr>
          <p:nvPr>
            <p:ph type="sldNum" sz="quarter" idx="12"/>
          </p:nvPr>
        </p:nvSpPr>
        <p:spPr/>
        <p:txBody>
          <a:bodyPr/>
          <a:lstStyle/>
          <a:p>
            <a:fld id="{31413D91-E7F6-463D-81B4-FF4658DA545E}" type="slidenum">
              <a:rPr lang="en-US" smtClean="0"/>
              <a:t>‹#›</a:t>
            </a:fld>
            <a:endParaRPr lang="en-US"/>
          </a:p>
        </p:txBody>
      </p:sp>
    </p:spTree>
    <p:extLst>
      <p:ext uri="{BB962C8B-B14F-4D97-AF65-F5344CB8AC3E}">
        <p14:creationId xmlns:p14="http://schemas.microsoft.com/office/powerpoint/2010/main" val="2162490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7B4A0-C98D-68E3-3E18-0209061A47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B2C7BD-D1C8-60C9-1AA7-1466F426FD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E36927-2F6C-A920-E226-CF50B3DA5113}"/>
              </a:ext>
            </a:extLst>
          </p:cNvPr>
          <p:cNvSpPr>
            <a:spLocks noGrp="1"/>
          </p:cNvSpPr>
          <p:nvPr>
            <p:ph type="dt" sz="half" idx="10"/>
          </p:nvPr>
        </p:nvSpPr>
        <p:spPr/>
        <p:txBody>
          <a:bodyPr/>
          <a:lstStyle/>
          <a:p>
            <a:fld id="{80D3BD92-7526-4361-B7AD-1B48472734C6}" type="datetimeFigureOut">
              <a:rPr lang="en-US" smtClean="0"/>
              <a:t>2/24/2026</a:t>
            </a:fld>
            <a:endParaRPr lang="en-US"/>
          </a:p>
        </p:txBody>
      </p:sp>
      <p:sp>
        <p:nvSpPr>
          <p:cNvPr id="5" name="Footer Placeholder 4">
            <a:extLst>
              <a:ext uri="{FF2B5EF4-FFF2-40B4-BE49-F238E27FC236}">
                <a16:creationId xmlns:a16="http://schemas.microsoft.com/office/drawing/2014/main" id="{086718FE-2DE4-CE8E-0C06-FC5954372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367B4F-76A0-9245-871C-00CD9E9F93B9}"/>
              </a:ext>
            </a:extLst>
          </p:cNvPr>
          <p:cNvSpPr>
            <a:spLocks noGrp="1"/>
          </p:cNvSpPr>
          <p:nvPr>
            <p:ph type="sldNum" sz="quarter" idx="12"/>
          </p:nvPr>
        </p:nvSpPr>
        <p:spPr/>
        <p:txBody>
          <a:bodyPr/>
          <a:lstStyle/>
          <a:p>
            <a:fld id="{31413D91-E7F6-463D-81B4-FF4658DA545E}" type="slidenum">
              <a:rPr lang="en-US" smtClean="0"/>
              <a:t>‹#›</a:t>
            </a:fld>
            <a:endParaRPr lang="en-US"/>
          </a:p>
        </p:txBody>
      </p:sp>
    </p:spTree>
    <p:extLst>
      <p:ext uri="{BB962C8B-B14F-4D97-AF65-F5344CB8AC3E}">
        <p14:creationId xmlns:p14="http://schemas.microsoft.com/office/powerpoint/2010/main" val="374213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DDF560-05B0-4921-5EB3-89AAEBC857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B52B76-BFC6-9A5E-EA2F-EC19256355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1D753E-4CB9-E32B-B67A-ACAF1A532EAF}"/>
              </a:ext>
            </a:extLst>
          </p:cNvPr>
          <p:cNvSpPr>
            <a:spLocks noGrp="1"/>
          </p:cNvSpPr>
          <p:nvPr>
            <p:ph type="dt" sz="half" idx="10"/>
          </p:nvPr>
        </p:nvSpPr>
        <p:spPr/>
        <p:txBody>
          <a:bodyPr/>
          <a:lstStyle/>
          <a:p>
            <a:fld id="{80D3BD92-7526-4361-B7AD-1B48472734C6}" type="datetimeFigureOut">
              <a:rPr lang="en-US" smtClean="0"/>
              <a:t>2/24/2026</a:t>
            </a:fld>
            <a:endParaRPr lang="en-US"/>
          </a:p>
        </p:txBody>
      </p:sp>
      <p:sp>
        <p:nvSpPr>
          <p:cNvPr id="5" name="Footer Placeholder 4">
            <a:extLst>
              <a:ext uri="{FF2B5EF4-FFF2-40B4-BE49-F238E27FC236}">
                <a16:creationId xmlns:a16="http://schemas.microsoft.com/office/drawing/2014/main" id="{325DC092-4E95-B938-B2D7-40F41B969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152ABA-72B6-1C48-A1E9-3E90D2D0C781}"/>
              </a:ext>
            </a:extLst>
          </p:cNvPr>
          <p:cNvSpPr>
            <a:spLocks noGrp="1"/>
          </p:cNvSpPr>
          <p:nvPr>
            <p:ph type="sldNum" sz="quarter" idx="12"/>
          </p:nvPr>
        </p:nvSpPr>
        <p:spPr/>
        <p:txBody>
          <a:bodyPr/>
          <a:lstStyle/>
          <a:p>
            <a:fld id="{31413D91-E7F6-463D-81B4-FF4658DA545E}" type="slidenum">
              <a:rPr lang="en-US" smtClean="0"/>
              <a:t>‹#›</a:t>
            </a:fld>
            <a:endParaRPr lang="en-US"/>
          </a:p>
        </p:txBody>
      </p:sp>
    </p:spTree>
    <p:extLst>
      <p:ext uri="{BB962C8B-B14F-4D97-AF65-F5344CB8AC3E}">
        <p14:creationId xmlns:p14="http://schemas.microsoft.com/office/powerpoint/2010/main" val="563173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5F8E-79C0-1A7C-9709-92DCDBD304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1AB093-F5F2-030C-F369-9043C516A8C5}"/>
              </a:ext>
            </a:extLst>
          </p:cNvPr>
          <p:cNvSpPr>
            <a:spLocks noGrp="1"/>
          </p:cNvSpPr>
          <p:nvPr>
            <p:ph type="dt" sz="half" idx="10"/>
          </p:nvPr>
        </p:nvSpPr>
        <p:spPr/>
        <p:txBody>
          <a:bodyPr/>
          <a:lstStyle/>
          <a:p>
            <a:fld id="{80D3BD92-7526-4361-B7AD-1B48472734C6}" type="datetimeFigureOut">
              <a:rPr lang="en-US" smtClean="0"/>
              <a:t>2/24/2026</a:t>
            </a:fld>
            <a:endParaRPr lang="en-US"/>
          </a:p>
        </p:txBody>
      </p:sp>
      <p:sp>
        <p:nvSpPr>
          <p:cNvPr id="4" name="Footer Placeholder 3">
            <a:extLst>
              <a:ext uri="{FF2B5EF4-FFF2-40B4-BE49-F238E27FC236}">
                <a16:creationId xmlns:a16="http://schemas.microsoft.com/office/drawing/2014/main" id="{24F4DDF4-23FC-F2C3-0514-C13FBE415C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168143-504D-65D8-E382-60FB6624531F}"/>
              </a:ext>
            </a:extLst>
          </p:cNvPr>
          <p:cNvSpPr>
            <a:spLocks noGrp="1"/>
          </p:cNvSpPr>
          <p:nvPr>
            <p:ph type="sldNum" sz="quarter" idx="12"/>
          </p:nvPr>
        </p:nvSpPr>
        <p:spPr/>
        <p:txBody>
          <a:bodyPr/>
          <a:lstStyle/>
          <a:p>
            <a:fld id="{31413D91-E7F6-463D-81B4-FF4658DA545E}" type="slidenum">
              <a:rPr lang="en-US" smtClean="0"/>
              <a:t>‹#›</a:t>
            </a:fld>
            <a:endParaRPr lang="en-US"/>
          </a:p>
        </p:txBody>
      </p:sp>
    </p:spTree>
    <p:extLst>
      <p:ext uri="{BB962C8B-B14F-4D97-AF65-F5344CB8AC3E}">
        <p14:creationId xmlns:p14="http://schemas.microsoft.com/office/powerpoint/2010/main" val="3675775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lvl1pPr>
            <a:lvl2pPr>
              <a:spcBef>
                <a:spcPts val="1800"/>
              </a:spcBef>
              <a:defRPr sz="2000"/>
            </a:lvl2pPr>
            <a:lvl3pPr>
              <a:spcBef>
                <a:spcPts val="1800"/>
              </a:spcBef>
              <a:defRPr sz="2000"/>
            </a:lvl3pPr>
            <a:lvl4pPr>
              <a:spcBef>
                <a:spcPts val="1800"/>
              </a:spcBef>
              <a:defRPr sz="2000"/>
            </a:lvl4pPr>
            <a:lvl5pPr>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216202742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ummary 2">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mj-lt"/>
              </a:defRPr>
            </a:lvl1pPr>
          </a:lstStyle>
          <a:p>
            <a:r>
              <a:rPr lang="en-US"/>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a:latin typeface="+mn-lt"/>
            </a:endParaRPr>
          </a:p>
        </p:txBody>
      </p:sp>
    </p:spTree>
    <p:extLst>
      <p:ext uri="{BB962C8B-B14F-4D97-AF65-F5344CB8AC3E}">
        <p14:creationId xmlns:p14="http://schemas.microsoft.com/office/powerpoint/2010/main" val="22283187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Two Conten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lvl1pPr>
            <a:lvl2pPr>
              <a:spcBef>
                <a:spcPts val="1800"/>
              </a:spcBef>
              <a:defRPr sz="2000"/>
            </a:lvl2pPr>
            <a:lvl3pPr>
              <a:spcBef>
                <a:spcPts val="1800"/>
              </a:spcBef>
              <a:defRPr sz="2000"/>
            </a:lvl3pPr>
            <a:lvl4pPr>
              <a:spcBef>
                <a:spcPts val="1800"/>
              </a:spcBef>
              <a:defRPr sz="2000"/>
            </a:lvl4pPr>
            <a:lvl5pPr>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380894293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Two Content 2">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48677312"/>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130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7734B-899B-5E64-B5F7-10887C90DF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B04516-6B93-E8B5-D79B-F8E224A41E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CF2D9F-F703-A3B2-79C4-42EED2E9A3DC}"/>
              </a:ext>
            </a:extLst>
          </p:cNvPr>
          <p:cNvSpPr>
            <a:spLocks noGrp="1"/>
          </p:cNvSpPr>
          <p:nvPr>
            <p:ph type="dt" sz="half" idx="10"/>
          </p:nvPr>
        </p:nvSpPr>
        <p:spPr/>
        <p:txBody>
          <a:bodyPr/>
          <a:lstStyle/>
          <a:p>
            <a:fld id="{0B1ED021-0974-3546-A7B6-26D830530F0B}" type="datetimeFigureOut">
              <a:rPr lang="en-US" smtClean="0"/>
              <a:t>2/24/2026</a:t>
            </a:fld>
            <a:endParaRPr lang="en-US"/>
          </a:p>
        </p:txBody>
      </p:sp>
      <p:sp>
        <p:nvSpPr>
          <p:cNvPr id="5" name="Footer Placeholder 4">
            <a:extLst>
              <a:ext uri="{FF2B5EF4-FFF2-40B4-BE49-F238E27FC236}">
                <a16:creationId xmlns:a16="http://schemas.microsoft.com/office/drawing/2014/main" id="{3F295C5F-2198-79F1-DA35-A66E24B22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173910-E6B0-6BE4-C32B-5F633508A558}"/>
              </a:ext>
            </a:extLst>
          </p:cNvPr>
          <p:cNvSpPr>
            <a:spLocks noGrp="1"/>
          </p:cNvSpPr>
          <p:nvPr>
            <p:ph type="sldNum" sz="quarter" idx="12"/>
          </p:nvPr>
        </p:nvSpPr>
        <p:spPr/>
        <p:txBody>
          <a:bodyPr/>
          <a:lstStyle/>
          <a:p>
            <a:fld id="{6DE4CB65-9A5E-2341-8E7B-9DB0FFCFBB2E}" type="slidenum">
              <a:rPr lang="en-US" smtClean="0"/>
              <a:t>‹#›</a:t>
            </a:fld>
            <a:endParaRPr lang="en-US"/>
          </a:p>
        </p:txBody>
      </p:sp>
    </p:spTree>
    <p:extLst>
      <p:ext uri="{BB962C8B-B14F-4D97-AF65-F5344CB8AC3E}">
        <p14:creationId xmlns:p14="http://schemas.microsoft.com/office/powerpoint/2010/main" val="1155277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88FB8-47EC-0BBE-BD06-CB27CA8FD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DAA11E-E2F1-2958-6FE6-527C5A3570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0FAA37-7D8B-8727-D5EC-A0567905EBD8}"/>
              </a:ext>
            </a:extLst>
          </p:cNvPr>
          <p:cNvSpPr>
            <a:spLocks noGrp="1"/>
          </p:cNvSpPr>
          <p:nvPr>
            <p:ph type="dt" sz="half" idx="10"/>
          </p:nvPr>
        </p:nvSpPr>
        <p:spPr/>
        <p:txBody>
          <a:bodyPr/>
          <a:lstStyle/>
          <a:p>
            <a:fld id="{0B1ED021-0974-3546-A7B6-26D830530F0B}" type="datetimeFigureOut">
              <a:rPr lang="en-US" smtClean="0"/>
              <a:t>2/24/2026</a:t>
            </a:fld>
            <a:endParaRPr lang="en-US"/>
          </a:p>
        </p:txBody>
      </p:sp>
      <p:sp>
        <p:nvSpPr>
          <p:cNvPr id="5" name="Footer Placeholder 4">
            <a:extLst>
              <a:ext uri="{FF2B5EF4-FFF2-40B4-BE49-F238E27FC236}">
                <a16:creationId xmlns:a16="http://schemas.microsoft.com/office/drawing/2014/main" id="{EA857872-6DAA-7F09-4E34-5C9E03912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912F85-9F0B-8E20-25CB-13904CFDDA9B}"/>
              </a:ext>
            </a:extLst>
          </p:cNvPr>
          <p:cNvSpPr>
            <a:spLocks noGrp="1"/>
          </p:cNvSpPr>
          <p:nvPr>
            <p:ph type="sldNum" sz="quarter" idx="12"/>
          </p:nvPr>
        </p:nvSpPr>
        <p:spPr/>
        <p:txBody>
          <a:bodyPr/>
          <a:lstStyle/>
          <a:p>
            <a:fld id="{6DE4CB65-9A5E-2341-8E7B-9DB0FFCFBB2E}" type="slidenum">
              <a:rPr lang="en-US" smtClean="0"/>
              <a:t>‹#›</a:t>
            </a:fld>
            <a:endParaRPr lang="en-US"/>
          </a:p>
        </p:txBody>
      </p:sp>
    </p:spTree>
    <p:extLst>
      <p:ext uri="{BB962C8B-B14F-4D97-AF65-F5344CB8AC3E}">
        <p14:creationId xmlns:p14="http://schemas.microsoft.com/office/powerpoint/2010/main" val="3990429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2D9-BCB5-7666-E441-4FB630B768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7EA1D1-D8C8-0A17-9326-9A1B79CE7A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AE623D-7539-4C7B-F908-4E8E4A6A8488}"/>
              </a:ext>
            </a:extLst>
          </p:cNvPr>
          <p:cNvSpPr>
            <a:spLocks noGrp="1"/>
          </p:cNvSpPr>
          <p:nvPr>
            <p:ph type="dt" sz="half" idx="10"/>
          </p:nvPr>
        </p:nvSpPr>
        <p:spPr/>
        <p:txBody>
          <a:bodyPr/>
          <a:lstStyle/>
          <a:p>
            <a:fld id="{80D3BD92-7526-4361-B7AD-1B48472734C6}" type="datetimeFigureOut">
              <a:rPr lang="en-US" smtClean="0"/>
              <a:t>2/24/2026</a:t>
            </a:fld>
            <a:endParaRPr lang="en-US"/>
          </a:p>
        </p:txBody>
      </p:sp>
      <p:sp>
        <p:nvSpPr>
          <p:cNvPr id="5" name="Footer Placeholder 4">
            <a:extLst>
              <a:ext uri="{FF2B5EF4-FFF2-40B4-BE49-F238E27FC236}">
                <a16:creationId xmlns:a16="http://schemas.microsoft.com/office/drawing/2014/main" id="{B3A735BE-FA0B-DC3C-835A-254A2B3D1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7492CC-819D-A2BA-2962-6913381A670B}"/>
              </a:ext>
            </a:extLst>
          </p:cNvPr>
          <p:cNvSpPr>
            <a:spLocks noGrp="1"/>
          </p:cNvSpPr>
          <p:nvPr>
            <p:ph type="sldNum" sz="quarter" idx="12"/>
          </p:nvPr>
        </p:nvSpPr>
        <p:spPr/>
        <p:txBody>
          <a:bodyPr/>
          <a:lstStyle/>
          <a:p>
            <a:fld id="{31413D91-E7F6-463D-81B4-FF4658DA545E}" type="slidenum">
              <a:rPr lang="en-US" smtClean="0"/>
              <a:t>‹#›</a:t>
            </a:fld>
            <a:endParaRPr lang="en-US"/>
          </a:p>
        </p:txBody>
      </p:sp>
    </p:spTree>
    <p:extLst>
      <p:ext uri="{BB962C8B-B14F-4D97-AF65-F5344CB8AC3E}">
        <p14:creationId xmlns:p14="http://schemas.microsoft.com/office/powerpoint/2010/main" val="6550684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A9499-225A-C5D6-130D-86616D22E9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321135-467D-779B-7EC8-5AF1754AF3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004667-4422-06D3-4E2E-DA9786571DD2}"/>
              </a:ext>
            </a:extLst>
          </p:cNvPr>
          <p:cNvSpPr>
            <a:spLocks noGrp="1"/>
          </p:cNvSpPr>
          <p:nvPr>
            <p:ph type="dt" sz="half" idx="10"/>
          </p:nvPr>
        </p:nvSpPr>
        <p:spPr/>
        <p:txBody>
          <a:bodyPr/>
          <a:lstStyle/>
          <a:p>
            <a:fld id="{0B1ED021-0974-3546-A7B6-26D830530F0B}" type="datetimeFigureOut">
              <a:rPr lang="en-US" smtClean="0"/>
              <a:t>2/24/2026</a:t>
            </a:fld>
            <a:endParaRPr lang="en-US"/>
          </a:p>
        </p:txBody>
      </p:sp>
      <p:sp>
        <p:nvSpPr>
          <p:cNvPr id="5" name="Footer Placeholder 4">
            <a:extLst>
              <a:ext uri="{FF2B5EF4-FFF2-40B4-BE49-F238E27FC236}">
                <a16:creationId xmlns:a16="http://schemas.microsoft.com/office/drawing/2014/main" id="{F990B7FA-5548-EF47-253A-723D0BF37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177216-213F-24F1-B7B9-751087814627}"/>
              </a:ext>
            </a:extLst>
          </p:cNvPr>
          <p:cNvSpPr>
            <a:spLocks noGrp="1"/>
          </p:cNvSpPr>
          <p:nvPr>
            <p:ph type="sldNum" sz="quarter" idx="12"/>
          </p:nvPr>
        </p:nvSpPr>
        <p:spPr/>
        <p:txBody>
          <a:bodyPr/>
          <a:lstStyle/>
          <a:p>
            <a:fld id="{6DE4CB65-9A5E-2341-8E7B-9DB0FFCFBB2E}" type="slidenum">
              <a:rPr lang="en-US" smtClean="0"/>
              <a:t>‹#›</a:t>
            </a:fld>
            <a:endParaRPr lang="en-US"/>
          </a:p>
        </p:txBody>
      </p:sp>
    </p:spTree>
    <p:extLst>
      <p:ext uri="{BB962C8B-B14F-4D97-AF65-F5344CB8AC3E}">
        <p14:creationId xmlns:p14="http://schemas.microsoft.com/office/powerpoint/2010/main" val="3389243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16F2A-89E9-2902-CE17-6A8F8CD22A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5D05BC-E61C-66C1-D5DC-2CC2044E94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003AB5-4090-8586-EF9A-786721E194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F594D9-BA74-7E4C-081A-942CC31D498C}"/>
              </a:ext>
            </a:extLst>
          </p:cNvPr>
          <p:cNvSpPr>
            <a:spLocks noGrp="1"/>
          </p:cNvSpPr>
          <p:nvPr>
            <p:ph type="dt" sz="half" idx="10"/>
          </p:nvPr>
        </p:nvSpPr>
        <p:spPr/>
        <p:txBody>
          <a:bodyPr/>
          <a:lstStyle/>
          <a:p>
            <a:fld id="{0B1ED021-0974-3546-A7B6-26D830530F0B}" type="datetimeFigureOut">
              <a:rPr lang="en-US" smtClean="0"/>
              <a:t>2/24/2026</a:t>
            </a:fld>
            <a:endParaRPr lang="en-US"/>
          </a:p>
        </p:txBody>
      </p:sp>
      <p:sp>
        <p:nvSpPr>
          <p:cNvPr id="6" name="Footer Placeholder 5">
            <a:extLst>
              <a:ext uri="{FF2B5EF4-FFF2-40B4-BE49-F238E27FC236}">
                <a16:creationId xmlns:a16="http://schemas.microsoft.com/office/drawing/2014/main" id="{74AAD58B-DBE2-5F70-5589-C4DABEED44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64CA57-681C-4E5F-7D24-4D0048C70328}"/>
              </a:ext>
            </a:extLst>
          </p:cNvPr>
          <p:cNvSpPr>
            <a:spLocks noGrp="1"/>
          </p:cNvSpPr>
          <p:nvPr>
            <p:ph type="sldNum" sz="quarter" idx="12"/>
          </p:nvPr>
        </p:nvSpPr>
        <p:spPr/>
        <p:txBody>
          <a:bodyPr/>
          <a:lstStyle/>
          <a:p>
            <a:fld id="{6DE4CB65-9A5E-2341-8E7B-9DB0FFCFBB2E}" type="slidenum">
              <a:rPr lang="en-US" smtClean="0"/>
              <a:t>‹#›</a:t>
            </a:fld>
            <a:endParaRPr lang="en-US"/>
          </a:p>
        </p:txBody>
      </p:sp>
    </p:spTree>
    <p:extLst>
      <p:ext uri="{BB962C8B-B14F-4D97-AF65-F5344CB8AC3E}">
        <p14:creationId xmlns:p14="http://schemas.microsoft.com/office/powerpoint/2010/main" val="909960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35BCE-362D-2AF3-E7D1-58D70AE297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8631E8-404D-2C43-0F5B-27A29292B4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3A1BAF-158F-145A-7850-69F5431ED8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1B2EF0-67A4-EE00-92BC-6899970B89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D10537-3289-6CEE-691F-82D79DD2A0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09DC7A-1234-4681-236A-A7A58D0E02FA}"/>
              </a:ext>
            </a:extLst>
          </p:cNvPr>
          <p:cNvSpPr>
            <a:spLocks noGrp="1"/>
          </p:cNvSpPr>
          <p:nvPr>
            <p:ph type="dt" sz="half" idx="10"/>
          </p:nvPr>
        </p:nvSpPr>
        <p:spPr/>
        <p:txBody>
          <a:bodyPr/>
          <a:lstStyle/>
          <a:p>
            <a:fld id="{0B1ED021-0974-3546-A7B6-26D830530F0B}" type="datetimeFigureOut">
              <a:rPr lang="en-US" smtClean="0"/>
              <a:t>2/24/2026</a:t>
            </a:fld>
            <a:endParaRPr lang="en-US"/>
          </a:p>
        </p:txBody>
      </p:sp>
      <p:sp>
        <p:nvSpPr>
          <p:cNvPr id="8" name="Footer Placeholder 7">
            <a:extLst>
              <a:ext uri="{FF2B5EF4-FFF2-40B4-BE49-F238E27FC236}">
                <a16:creationId xmlns:a16="http://schemas.microsoft.com/office/drawing/2014/main" id="{F2825B17-9F95-1D24-1790-721D885B2A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168515-EEC6-3F58-540C-64F1C2A3352B}"/>
              </a:ext>
            </a:extLst>
          </p:cNvPr>
          <p:cNvSpPr>
            <a:spLocks noGrp="1"/>
          </p:cNvSpPr>
          <p:nvPr>
            <p:ph type="sldNum" sz="quarter" idx="12"/>
          </p:nvPr>
        </p:nvSpPr>
        <p:spPr/>
        <p:txBody>
          <a:bodyPr/>
          <a:lstStyle/>
          <a:p>
            <a:fld id="{6DE4CB65-9A5E-2341-8E7B-9DB0FFCFBB2E}" type="slidenum">
              <a:rPr lang="en-US" smtClean="0"/>
              <a:t>‹#›</a:t>
            </a:fld>
            <a:endParaRPr lang="en-US"/>
          </a:p>
        </p:txBody>
      </p:sp>
    </p:spTree>
    <p:extLst>
      <p:ext uri="{BB962C8B-B14F-4D97-AF65-F5344CB8AC3E}">
        <p14:creationId xmlns:p14="http://schemas.microsoft.com/office/powerpoint/2010/main" val="3846973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EFA9D-0172-511A-BBAB-EB33ED5EEA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13874E-B11B-F1A9-59C9-E672E86BC302}"/>
              </a:ext>
            </a:extLst>
          </p:cNvPr>
          <p:cNvSpPr>
            <a:spLocks noGrp="1"/>
          </p:cNvSpPr>
          <p:nvPr>
            <p:ph type="dt" sz="half" idx="10"/>
          </p:nvPr>
        </p:nvSpPr>
        <p:spPr/>
        <p:txBody>
          <a:bodyPr/>
          <a:lstStyle/>
          <a:p>
            <a:fld id="{0B1ED021-0974-3546-A7B6-26D830530F0B}" type="datetimeFigureOut">
              <a:rPr lang="en-US" smtClean="0"/>
              <a:t>2/24/2026</a:t>
            </a:fld>
            <a:endParaRPr lang="en-US"/>
          </a:p>
        </p:txBody>
      </p:sp>
      <p:sp>
        <p:nvSpPr>
          <p:cNvPr id="4" name="Footer Placeholder 3">
            <a:extLst>
              <a:ext uri="{FF2B5EF4-FFF2-40B4-BE49-F238E27FC236}">
                <a16:creationId xmlns:a16="http://schemas.microsoft.com/office/drawing/2014/main" id="{B2877AC2-B237-5B2F-2842-998E28B61F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C00F57-7E75-7803-6C6A-AB48818A5EEB}"/>
              </a:ext>
            </a:extLst>
          </p:cNvPr>
          <p:cNvSpPr>
            <a:spLocks noGrp="1"/>
          </p:cNvSpPr>
          <p:nvPr>
            <p:ph type="sldNum" sz="quarter" idx="12"/>
          </p:nvPr>
        </p:nvSpPr>
        <p:spPr/>
        <p:txBody>
          <a:bodyPr/>
          <a:lstStyle/>
          <a:p>
            <a:fld id="{6DE4CB65-9A5E-2341-8E7B-9DB0FFCFBB2E}" type="slidenum">
              <a:rPr lang="en-US" smtClean="0"/>
              <a:t>‹#›</a:t>
            </a:fld>
            <a:endParaRPr lang="en-US"/>
          </a:p>
        </p:txBody>
      </p:sp>
    </p:spTree>
    <p:extLst>
      <p:ext uri="{BB962C8B-B14F-4D97-AF65-F5344CB8AC3E}">
        <p14:creationId xmlns:p14="http://schemas.microsoft.com/office/powerpoint/2010/main" val="8922488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578A46-592C-D8AF-2ED4-FE511A99F176}"/>
              </a:ext>
            </a:extLst>
          </p:cNvPr>
          <p:cNvSpPr>
            <a:spLocks noGrp="1"/>
          </p:cNvSpPr>
          <p:nvPr>
            <p:ph type="dt" sz="half" idx="10"/>
          </p:nvPr>
        </p:nvSpPr>
        <p:spPr/>
        <p:txBody>
          <a:bodyPr/>
          <a:lstStyle/>
          <a:p>
            <a:fld id="{0B1ED021-0974-3546-A7B6-26D830530F0B}" type="datetimeFigureOut">
              <a:rPr lang="en-US" smtClean="0"/>
              <a:t>2/24/2026</a:t>
            </a:fld>
            <a:endParaRPr lang="en-US"/>
          </a:p>
        </p:txBody>
      </p:sp>
      <p:sp>
        <p:nvSpPr>
          <p:cNvPr id="3" name="Footer Placeholder 2">
            <a:extLst>
              <a:ext uri="{FF2B5EF4-FFF2-40B4-BE49-F238E27FC236}">
                <a16:creationId xmlns:a16="http://schemas.microsoft.com/office/drawing/2014/main" id="{1417ACDB-3CC6-229B-A418-279CB4F9E4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1A486B-D390-2636-A783-E9E6FB75B734}"/>
              </a:ext>
            </a:extLst>
          </p:cNvPr>
          <p:cNvSpPr>
            <a:spLocks noGrp="1"/>
          </p:cNvSpPr>
          <p:nvPr>
            <p:ph type="sldNum" sz="quarter" idx="12"/>
          </p:nvPr>
        </p:nvSpPr>
        <p:spPr/>
        <p:txBody>
          <a:bodyPr/>
          <a:lstStyle/>
          <a:p>
            <a:fld id="{6DE4CB65-9A5E-2341-8E7B-9DB0FFCFBB2E}" type="slidenum">
              <a:rPr lang="en-US" smtClean="0"/>
              <a:t>‹#›</a:t>
            </a:fld>
            <a:endParaRPr lang="en-US"/>
          </a:p>
        </p:txBody>
      </p:sp>
    </p:spTree>
    <p:extLst>
      <p:ext uri="{BB962C8B-B14F-4D97-AF65-F5344CB8AC3E}">
        <p14:creationId xmlns:p14="http://schemas.microsoft.com/office/powerpoint/2010/main" val="30296566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AE07C-D2C3-3A34-40EC-C846CF5C7B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BF59B4-A3A1-6374-07BB-1384A05F7F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9BEE40-5C67-FC7E-CE93-388619E310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4FE0E5-05DC-671E-5EA4-D7F10BDE4779}"/>
              </a:ext>
            </a:extLst>
          </p:cNvPr>
          <p:cNvSpPr>
            <a:spLocks noGrp="1"/>
          </p:cNvSpPr>
          <p:nvPr>
            <p:ph type="dt" sz="half" idx="10"/>
          </p:nvPr>
        </p:nvSpPr>
        <p:spPr/>
        <p:txBody>
          <a:bodyPr/>
          <a:lstStyle/>
          <a:p>
            <a:fld id="{0B1ED021-0974-3546-A7B6-26D830530F0B}" type="datetimeFigureOut">
              <a:rPr lang="en-US" smtClean="0"/>
              <a:t>2/24/2026</a:t>
            </a:fld>
            <a:endParaRPr lang="en-US"/>
          </a:p>
        </p:txBody>
      </p:sp>
      <p:sp>
        <p:nvSpPr>
          <p:cNvPr id="6" name="Footer Placeholder 5">
            <a:extLst>
              <a:ext uri="{FF2B5EF4-FFF2-40B4-BE49-F238E27FC236}">
                <a16:creationId xmlns:a16="http://schemas.microsoft.com/office/drawing/2014/main" id="{9470FD1E-165A-EFBF-962A-7160AF5D1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468A00-C8EB-3E90-B809-1173537975DA}"/>
              </a:ext>
            </a:extLst>
          </p:cNvPr>
          <p:cNvSpPr>
            <a:spLocks noGrp="1"/>
          </p:cNvSpPr>
          <p:nvPr>
            <p:ph type="sldNum" sz="quarter" idx="12"/>
          </p:nvPr>
        </p:nvSpPr>
        <p:spPr/>
        <p:txBody>
          <a:bodyPr/>
          <a:lstStyle/>
          <a:p>
            <a:fld id="{6DE4CB65-9A5E-2341-8E7B-9DB0FFCFBB2E}" type="slidenum">
              <a:rPr lang="en-US" smtClean="0"/>
              <a:t>‹#›</a:t>
            </a:fld>
            <a:endParaRPr lang="en-US"/>
          </a:p>
        </p:txBody>
      </p:sp>
    </p:spTree>
    <p:extLst>
      <p:ext uri="{BB962C8B-B14F-4D97-AF65-F5344CB8AC3E}">
        <p14:creationId xmlns:p14="http://schemas.microsoft.com/office/powerpoint/2010/main" val="379723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0A344-E804-BE65-5841-1110090779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90536E-8329-10F7-B4AD-2EE9CF03D9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6586EFF-323F-253E-BE04-B7671173D6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774CFC-B685-2072-51C2-72E5AAF08208}"/>
              </a:ext>
            </a:extLst>
          </p:cNvPr>
          <p:cNvSpPr>
            <a:spLocks noGrp="1"/>
          </p:cNvSpPr>
          <p:nvPr>
            <p:ph type="dt" sz="half" idx="10"/>
          </p:nvPr>
        </p:nvSpPr>
        <p:spPr/>
        <p:txBody>
          <a:bodyPr/>
          <a:lstStyle/>
          <a:p>
            <a:fld id="{0B1ED021-0974-3546-A7B6-26D830530F0B}" type="datetimeFigureOut">
              <a:rPr lang="en-US" smtClean="0"/>
              <a:t>2/24/2026</a:t>
            </a:fld>
            <a:endParaRPr lang="en-US"/>
          </a:p>
        </p:txBody>
      </p:sp>
      <p:sp>
        <p:nvSpPr>
          <p:cNvPr id="6" name="Footer Placeholder 5">
            <a:extLst>
              <a:ext uri="{FF2B5EF4-FFF2-40B4-BE49-F238E27FC236}">
                <a16:creationId xmlns:a16="http://schemas.microsoft.com/office/drawing/2014/main" id="{1A04C9A3-328C-D133-C1D1-7D0D9B6278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210C76-A057-521C-C88B-FEB1A27435C4}"/>
              </a:ext>
            </a:extLst>
          </p:cNvPr>
          <p:cNvSpPr>
            <a:spLocks noGrp="1"/>
          </p:cNvSpPr>
          <p:nvPr>
            <p:ph type="sldNum" sz="quarter" idx="12"/>
          </p:nvPr>
        </p:nvSpPr>
        <p:spPr/>
        <p:txBody>
          <a:bodyPr/>
          <a:lstStyle/>
          <a:p>
            <a:fld id="{6DE4CB65-9A5E-2341-8E7B-9DB0FFCFBB2E}" type="slidenum">
              <a:rPr lang="en-US" smtClean="0"/>
              <a:t>‹#›</a:t>
            </a:fld>
            <a:endParaRPr lang="en-US"/>
          </a:p>
        </p:txBody>
      </p:sp>
    </p:spTree>
    <p:extLst>
      <p:ext uri="{BB962C8B-B14F-4D97-AF65-F5344CB8AC3E}">
        <p14:creationId xmlns:p14="http://schemas.microsoft.com/office/powerpoint/2010/main" val="2008960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FAB4A-1F87-7305-3821-6904FFD0BA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0FB52D-F1BF-C2DA-90EB-D6603636B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E183C-2828-C86F-E2C0-623548423389}"/>
              </a:ext>
            </a:extLst>
          </p:cNvPr>
          <p:cNvSpPr>
            <a:spLocks noGrp="1"/>
          </p:cNvSpPr>
          <p:nvPr>
            <p:ph type="dt" sz="half" idx="10"/>
          </p:nvPr>
        </p:nvSpPr>
        <p:spPr/>
        <p:txBody>
          <a:bodyPr/>
          <a:lstStyle/>
          <a:p>
            <a:fld id="{0B1ED021-0974-3546-A7B6-26D830530F0B}" type="datetimeFigureOut">
              <a:rPr lang="en-US" smtClean="0"/>
              <a:t>2/24/2026</a:t>
            </a:fld>
            <a:endParaRPr lang="en-US"/>
          </a:p>
        </p:txBody>
      </p:sp>
      <p:sp>
        <p:nvSpPr>
          <p:cNvPr id="5" name="Footer Placeholder 4">
            <a:extLst>
              <a:ext uri="{FF2B5EF4-FFF2-40B4-BE49-F238E27FC236}">
                <a16:creationId xmlns:a16="http://schemas.microsoft.com/office/drawing/2014/main" id="{A0E3B053-119F-734F-913E-56D1CD728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E52F19-66AF-3909-B6FE-30974B13B0B2}"/>
              </a:ext>
            </a:extLst>
          </p:cNvPr>
          <p:cNvSpPr>
            <a:spLocks noGrp="1"/>
          </p:cNvSpPr>
          <p:nvPr>
            <p:ph type="sldNum" sz="quarter" idx="12"/>
          </p:nvPr>
        </p:nvSpPr>
        <p:spPr/>
        <p:txBody>
          <a:bodyPr/>
          <a:lstStyle/>
          <a:p>
            <a:fld id="{6DE4CB65-9A5E-2341-8E7B-9DB0FFCFBB2E}" type="slidenum">
              <a:rPr lang="en-US" smtClean="0"/>
              <a:t>‹#›</a:t>
            </a:fld>
            <a:endParaRPr lang="en-US"/>
          </a:p>
        </p:txBody>
      </p:sp>
    </p:spTree>
    <p:extLst>
      <p:ext uri="{BB962C8B-B14F-4D97-AF65-F5344CB8AC3E}">
        <p14:creationId xmlns:p14="http://schemas.microsoft.com/office/powerpoint/2010/main" val="33282766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C7FEE0-9783-C2D8-3966-A43779C7B8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9FF793-5985-B24B-7FD6-F2EE43E169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2E8B6-BCE2-2D8E-EFE5-D3EECF7A4812}"/>
              </a:ext>
            </a:extLst>
          </p:cNvPr>
          <p:cNvSpPr>
            <a:spLocks noGrp="1"/>
          </p:cNvSpPr>
          <p:nvPr>
            <p:ph type="dt" sz="half" idx="10"/>
          </p:nvPr>
        </p:nvSpPr>
        <p:spPr/>
        <p:txBody>
          <a:bodyPr/>
          <a:lstStyle/>
          <a:p>
            <a:fld id="{0B1ED021-0974-3546-A7B6-26D830530F0B}" type="datetimeFigureOut">
              <a:rPr lang="en-US" smtClean="0"/>
              <a:t>2/24/2026</a:t>
            </a:fld>
            <a:endParaRPr lang="en-US"/>
          </a:p>
        </p:txBody>
      </p:sp>
      <p:sp>
        <p:nvSpPr>
          <p:cNvPr id="5" name="Footer Placeholder 4">
            <a:extLst>
              <a:ext uri="{FF2B5EF4-FFF2-40B4-BE49-F238E27FC236}">
                <a16:creationId xmlns:a16="http://schemas.microsoft.com/office/drawing/2014/main" id="{95319DFB-F3D9-4C21-50A4-2FA54E455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22AEB-A8FA-2FE2-478C-77FEEC98C708}"/>
              </a:ext>
            </a:extLst>
          </p:cNvPr>
          <p:cNvSpPr>
            <a:spLocks noGrp="1"/>
          </p:cNvSpPr>
          <p:nvPr>
            <p:ph type="sldNum" sz="quarter" idx="12"/>
          </p:nvPr>
        </p:nvSpPr>
        <p:spPr/>
        <p:txBody>
          <a:bodyPr/>
          <a:lstStyle/>
          <a:p>
            <a:fld id="{6DE4CB65-9A5E-2341-8E7B-9DB0FFCFBB2E}" type="slidenum">
              <a:rPr lang="en-US" smtClean="0"/>
              <a:t>‹#›</a:t>
            </a:fld>
            <a:endParaRPr lang="en-US"/>
          </a:p>
        </p:txBody>
      </p:sp>
    </p:spTree>
    <p:extLst>
      <p:ext uri="{BB962C8B-B14F-4D97-AF65-F5344CB8AC3E}">
        <p14:creationId xmlns:p14="http://schemas.microsoft.com/office/powerpoint/2010/main" val="1093320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54_Custom Layout">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D7046119-E6C7-126A-1EFF-D342A43C4A52}"/>
              </a:ext>
            </a:extLst>
          </p:cNvPr>
          <p:cNvSpPr>
            <a:spLocks noGrp="1"/>
          </p:cNvSpPr>
          <p:nvPr>
            <p:ph type="pic" sz="quarter" idx="10"/>
          </p:nvPr>
        </p:nvSpPr>
        <p:spPr>
          <a:xfrm flipH="1">
            <a:off x="1027331" y="1481669"/>
            <a:ext cx="4054093" cy="3188656"/>
          </a:xfrm>
          <a:custGeom>
            <a:avLst/>
            <a:gdLst>
              <a:gd name="connsiteX0" fmla="*/ 4019909 w 4019909"/>
              <a:gd name="connsiteY0" fmla="*/ 0 h 3163019"/>
              <a:gd name="connsiteX1" fmla="*/ 3945147 w 4019909"/>
              <a:gd name="connsiteY1" fmla="*/ 3071004 h 3163019"/>
              <a:gd name="connsiteX2" fmla="*/ 0 w 4019909"/>
              <a:gd name="connsiteY2" fmla="*/ 3163019 h 3163019"/>
              <a:gd name="connsiteX3" fmla="*/ 166777 w 4019909"/>
              <a:gd name="connsiteY3" fmla="*/ 615351 h 3163019"/>
              <a:gd name="connsiteX0" fmla="*/ 4054093 w 4054093"/>
              <a:gd name="connsiteY0" fmla="*/ 0 h 3188656"/>
              <a:gd name="connsiteX1" fmla="*/ 3979331 w 4054093"/>
              <a:gd name="connsiteY1" fmla="*/ 3071004 h 3188656"/>
              <a:gd name="connsiteX2" fmla="*/ 0 w 4054093"/>
              <a:gd name="connsiteY2" fmla="*/ 3188656 h 3188656"/>
              <a:gd name="connsiteX3" fmla="*/ 200961 w 4054093"/>
              <a:gd name="connsiteY3" fmla="*/ 615351 h 3188656"/>
              <a:gd name="connsiteX4" fmla="*/ 4054093 w 4054093"/>
              <a:gd name="connsiteY4" fmla="*/ 0 h 318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93" h="3188656">
                <a:moveTo>
                  <a:pt x="4054093" y="0"/>
                </a:moveTo>
                <a:lnTo>
                  <a:pt x="3979331" y="3071004"/>
                </a:lnTo>
                <a:lnTo>
                  <a:pt x="0" y="3188656"/>
                </a:lnTo>
                <a:lnTo>
                  <a:pt x="200961" y="615351"/>
                </a:lnTo>
                <a:lnTo>
                  <a:pt x="4054093" y="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46036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FB80F-E7A0-4663-A186-A8585F4CB2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915BAA-B41A-D26C-EAAB-09F2D89A6A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FE2CDD-1DE7-12CE-170F-19548B5D1C24}"/>
              </a:ext>
            </a:extLst>
          </p:cNvPr>
          <p:cNvSpPr>
            <a:spLocks noGrp="1"/>
          </p:cNvSpPr>
          <p:nvPr>
            <p:ph type="dt" sz="half" idx="10"/>
          </p:nvPr>
        </p:nvSpPr>
        <p:spPr/>
        <p:txBody>
          <a:bodyPr/>
          <a:lstStyle/>
          <a:p>
            <a:fld id="{80D3BD92-7526-4361-B7AD-1B48472734C6}" type="datetimeFigureOut">
              <a:rPr lang="en-US" smtClean="0"/>
              <a:t>2/24/2026</a:t>
            </a:fld>
            <a:endParaRPr lang="en-US"/>
          </a:p>
        </p:txBody>
      </p:sp>
      <p:sp>
        <p:nvSpPr>
          <p:cNvPr id="5" name="Footer Placeholder 4">
            <a:extLst>
              <a:ext uri="{FF2B5EF4-FFF2-40B4-BE49-F238E27FC236}">
                <a16:creationId xmlns:a16="http://schemas.microsoft.com/office/drawing/2014/main" id="{5C847ABE-87CE-AF2E-DA0E-3F0BD9EED1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E2182F-DA78-F1E1-BE8B-031A67CEC297}"/>
              </a:ext>
            </a:extLst>
          </p:cNvPr>
          <p:cNvSpPr>
            <a:spLocks noGrp="1"/>
          </p:cNvSpPr>
          <p:nvPr>
            <p:ph type="sldNum" sz="quarter" idx="12"/>
          </p:nvPr>
        </p:nvSpPr>
        <p:spPr/>
        <p:txBody>
          <a:bodyPr/>
          <a:lstStyle/>
          <a:p>
            <a:fld id="{31413D91-E7F6-463D-81B4-FF4658DA545E}" type="slidenum">
              <a:rPr lang="en-US" smtClean="0"/>
              <a:t>‹#›</a:t>
            </a:fld>
            <a:endParaRPr lang="en-US"/>
          </a:p>
        </p:txBody>
      </p:sp>
    </p:spTree>
    <p:extLst>
      <p:ext uri="{BB962C8B-B14F-4D97-AF65-F5344CB8AC3E}">
        <p14:creationId xmlns:p14="http://schemas.microsoft.com/office/powerpoint/2010/main" val="979001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6923245-3DA7-6961-377A-0B5CBE812678}"/>
              </a:ext>
            </a:extLst>
          </p:cNvPr>
          <p:cNvSpPr>
            <a:spLocks noGrp="1"/>
          </p:cNvSpPr>
          <p:nvPr>
            <p:ph type="pic" sz="quarter" idx="10"/>
          </p:nvPr>
        </p:nvSpPr>
        <p:spPr>
          <a:xfrm>
            <a:off x="0" y="1467286"/>
            <a:ext cx="3597889" cy="3923429"/>
          </a:xfrm>
          <a:prstGeom prst="rect">
            <a:avLst/>
          </a:prstGeom>
        </p:spPr>
        <p:txBody>
          <a:bodyPr/>
          <a:lstStyle/>
          <a:p>
            <a:r>
              <a:rPr lang="en-US"/>
              <a:t>Click icon to add picture</a:t>
            </a:r>
            <a:endParaRPr lang="en-ID"/>
          </a:p>
        </p:txBody>
      </p:sp>
    </p:spTree>
    <p:extLst>
      <p:ext uri="{BB962C8B-B14F-4D97-AF65-F5344CB8AC3E}">
        <p14:creationId xmlns:p14="http://schemas.microsoft.com/office/powerpoint/2010/main" val="6305757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A1D0C0D-C06C-13A5-B642-607FE1F916D2}"/>
              </a:ext>
            </a:extLst>
          </p:cNvPr>
          <p:cNvSpPr>
            <a:spLocks noGrp="1"/>
          </p:cNvSpPr>
          <p:nvPr>
            <p:ph type="pic" sz="quarter" idx="10"/>
          </p:nvPr>
        </p:nvSpPr>
        <p:spPr>
          <a:xfrm>
            <a:off x="6972300" y="0"/>
            <a:ext cx="5219700" cy="6858000"/>
          </a:xfrm>
          <a:prstGeom prst="rect">
            <a:avLst/>
          </a:prstGeom>
        </p:spPr>
        <p:txBody>
          <a:bodyPr/>
          <a:lstStyle/>
          <a:p>
            <a:r>
              <a:rPr lang="en-US"/>
              <a:t>Click icon to add picture</a:t>
            </a:r>
            <a:endParaRPr lang="en-ID"/>
          </a:p>
        </p:txBody>
      </p:sp>
    </p:spTree>
    <p:extLst>
      <p:ext uri="{BB962C8B-B14F-4D97-AF65-F5344CB8AC3E}">
        <p14:creationId xmlns:p14="http://schemas.microsoft.com/office/powerpoint/2010/main" val="1243650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6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D2902FE-DEEE-CBD9-908F-04D94D3A8FF4}"/>
              </a:ext>
            </a:extLst>
          </p:cNvPr>
          <p:cNvSpPr>
            <a:spLocks noGrp="1"/>
          </p:cNvSpPr>
          <p:nvPr>
            <p:ph type="pic" sz="quarter" idx="10"/>
          </p:nvPr>
        </p:nvSpPr>
        <p:spPr>
          <a:xfrm>
            <a:off x="913719" y="1684111"/>
            <a:ext cx="3759880" cy="3759880"/>
          </a:xfrm>
          <a:prstGeom prst="rect">
            <a:avLst/>
          </a:prstGeom>
        </p:spPr>
        <p:txBody>
          <a:bodyPr/>
          <a:lstStyle/>
          <a:p>
            <a:r>
              <a:rPr lang="en-US"/>
              <a:t>Click icon to add picture</a:t>
            </a:r>
            <a:endParaRPr lang="en-ID"/>
          </a:p>
        </p:txBody>
      </p:sp>
    </p:spTree>
    <p:extLst>
      <p:ext uri="{BB962C8B-B14F-4D97-AF65-F5344CB8AC3E}">
        <p14:creationId xmlns:p14="http://schemas.microsoft.com/office/powerpoint/2010/main" val="3313542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55_Custom Layout">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D7046119-E6C7-126A-1EFF-D342A43C4A52}"/>
              </a:ext>
            </a:extLst>
          </p:cNvPr>
          <p:cNvSpPr>
            <a:spLocks noGrp="1"/>
          </p:cNvSpPr>
          <p:nvPr>
            <p:ph type="pic" sz="quarter" idx="10"/>
          </p:nvPr>
        </p:nvSpPr>
        <p:spPr>
          <a:xfrm flipH="1">
            <a:off x="1027331" y="1481669"/>
            <a:ext cx="4054093" cy="3188656"/>
          </a:xfrm>
          <a:custGeom>
            <a:avLst/>
            <a:gdLst>
              <a:gd name="connsiteX0" fmla="*/ 4019909 w 4019909"/>
              <a:gd name="connsiteY0" fmla="*/ 0 h 3163019"/>
              <a:gd name="connsiteX1" fmla="*/ 3945147 w 4019909"/>
              <a:gd name="connsiteY1" fmla="*/ 3071004 h 3163019"/>
              <a:gd name="connsiteX2" fmla="*/ 0 w 4019909"/>
              <a:gd name="connsiteY2" fmla="*/ 3163019 h 3163019"/>
              <a:gd name="connsiteX3" fmla="*/ 166777 w 4019909"/>
              <a:gd name="connsiteY3" fmla="*/ 615351 h 3163019"/>
              <a:gd name="connsiteX0" fmla="*/ 4054093 w 4054093"/>
              <a:gd name="connsiteY0" fmla="*/ 0 h 3188656"/>
              <a:gd name="connsiteX1" fmla="*/ 3979331 w 4054093"/>
              <a:gd name="connsiteY1" fmla="*/ 3071004 h 3188656"/>
              <a:gd name="connsiteX2" fmla="*/ 0 w 4054093"/>
              <a:gd name="connsiteY2" fmla="*/ 3188656 h 3188656"/>
              <a:gd name="connsiteX3" fmla="*/ 200961 w 4054093"/>
              <a:gd name="connsiteY3" fmla="*/ 615351 h 3188656"/>
              <a:gd name="connsiteX4" fmla="*/ 4054093 w 4054093"/>
              <a:gd name="connsiteY4" fmla="*/ 0 h 318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93" h="3188656">
                <a:moveTo>
                  <a:pt x="4054093" y="0"/>
                </a:moveTo>
                <a:lnTo>
                  <a:pt x="3979331" y="3071004"/>
                </a:lnTo>
                <a:lnTo>
                  <a:pt x="0" y="3188656"/>
                </a:lnTo>
                <a:lnTo>
                  <a:pt x="200961" y="615351"/>
                </a:lnTo>
                <a:lnTo>
                  <a:pt x="4054093" y="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18747352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6923245-3DA7-6961-377A-0B5CBE812678}"/>
              </a:ext>
            </a:extLst>
          </p:cNvPr>
          <p:cNvSpPr>
            <a:spLocks noGrp="1"/>
          </p:cNvSpPr>
          <p:nvPr>
            <p:ph type="pic" sz="quarter" idx="10"/>
          </p:nvPr>
        </p:nvSpPr>
        <p:spPr>
          <a:xfrm>
            <a:off x="0" y="1467286"/>
            <a:ext cx="3597889" cy="3923429"/>
          </a:xfrm>
          <a:prstGeom prst="rect">
            <a:avLst/>
          </a:prstGeom>
        </p:spPr>
        <p:txBody>
          <a:bodyPr/>
          <a:lstStyle/>
          <a:p>
            <a:r>
              <a:rPr lang="en-US"/>
              <a:t>Click icon to add picture</a:t>
            </a:r>
            <a:endParaRPr lang="en-ID"/>
          </a:p>
        </p:txBody>
      </p:sp>
    </p:spTree>
    <p:extLst>
      <p:ext uri="{BB962C8B-B14F-4D97-AF65-F5344CB8AC3E}">
        <p14:creationId xmlns:p14="http://schemas.microsoft.com/office/powerpoint/2010/main" val="41916529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A1D0C0D-C06C-13A5-B642-607FE1F916D2}"/>
              </a:ext>
            </a:extLst>
          </p:cNvPr>
          <p:cNvSpPr>
            <a:spLocks noGrp="1"/>
          </p:cNvSpPr>
          <p:nvPr>
            <p:ph type="pic" sz="quarter" idx="10"/>
          </p:nvPr>
        </p:nvSpPr>
        <p:spPr>
          <a:xfrm>
            <a:off x="6972300" y="0"/>
            <a:ext cx="5219700" cy="6858000"/>
          </a:xfrm>
          <a:prstGeom prst="rect">
            <a:avLst/>
          </a:prstGeom>
        </p:spPr>
        <p:txBody>
          <a:bodyPr/>
          <a:lstStyle/>
          <a:p>
            <a:r>
              <a:rPr lang="en-US"/>
              <a:t>Click icon to add picture</a:t>
            </a:r>
            <a:endParaRPr lang="en-ID"/>
          </a:p>
        </p:txBody>
      </p:sp>
    </p:spTree>
    <p:extLst>
      <p:ext uri="{BB962C8B-B14F-4D97-AF65-F5344CB8AC3E}">
        <p14:creationId xmlns:p14="http://schemas.microsoft.com/office/powerpoint/2010/main" val="41022104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D2902FE-DEEE-CBD9-908F-04D94D3A8FF4}"/>
              </a:ext>
            </a:extLst>
          </p:cNvPr>
          <p:cNvSpPr>
            <a:spLocks noGrp="1"/>
          </p:cNvSpPr>
          <p:nvPr>
            <p:ph type="pic" sz="quarter" idx="10"/>
          </p:nvPr>
        </p:nvSpPr>
        <p:spPr>
          <a:xfrm>
            <a:off x="913719" y="1684111"/>
            <a:ext cx="3759880" cy="3759880"/>
          </a:xfrm>
          <a:prstGeom prst="rect">
            <a:avLst/>
          </a:prstGeom>
        </p:spPr>
        <p:txBody>
          <a:bodyPr/>
          <a:lstStyle/>
          <a:p>
            <a:r>
              <a:rPr lang="en-US"/>
              <a:t>Click icon to add picture</a:t>
            </a:r>
            <a:endParaRPr lang="en-ID"/>
          </a:p>
        </p:txBody>
      </p:sp>
    </p:spTree>
    <p:extLst>
      <p:ext uri="{BB962C8B-B14F-4D97-AF65-F5344CB8AC3E}">
        <p14:creationId xmlns:p14="http://schemas.microsoft.com/office/powerpoint/2010/main" val="24148200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7734B-899B-5E64-B5F7-10887C90DF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B04516-6B93-E8B5-D79B-F8E224A41E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CF2D9F-F703-A3B2-79C4-42EED2E9A3DC}"/>
              </a:ext>
            </a:extLst>
          </p:cNvPr>
          <p:cNvSpPr>
            <a:spLocks noGrp="1"/>
          </p:cNvSpPr>
          <p:nvPr>
            <p:ph type="dt" sz="half" idx="10"/>
          </p:nvPr>
        </p:nvSpPr>
        <p:spPr/>
        <p:txBody>
          <a:bodyPr/>
          <a:lstStyle/>
          <a:p>
            <a:fld id="{0B1ED021-0974-3546-A7B6-26D830530F0B}" type="datetimeFigureOut">
              <a:rPr lang="en-US" smtClean="0"/>
              <a:t>2/24/2026</a:t>
            </a:fld>
            <a:endParaRPr lang="en-US"/>
          </a:p>
        </p:txBody>
      </p:sp>
      <p:sp>
        <p:nvSpPr>
          <p:cNvPr id="5" name="Footer Placeholder 4">
            <a:extLst>
              <a:ext uri="{FF2B5EF4-FFF2-40B4-BE49-F238E27FC236}">
                <a16:creationId xmlns:a16="http://schemas.microsoft.com/office/drawing/2014/main" id="{3F295C5F-2198-79F1-DA35-A66E24B22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173910-E6B0-6BE4-C32B-5F633508A558}"/>
              </a:ext>
            </a:extLst>
          </p:cNvPr>
          <p:cNvSpPr>
            <a:spLocks noGrp="1"/>
          </p:cNvSpPr>
          <p:nvPr>
            <p:ph type="sldNum" sz="quarter" idx="12"/>
          </p:nvPr>
        </p:nvSpPr>
        <p:spPr/>
        <p:txBody>
          <a:bodyPr/>
          <a:lstStyle/>
          <a:p>
            <a:fld id="{6DE4CB65-9A5E-2341-8E7B-9DB0FFCFBB2E}" type="slidenum">
              <a:rPr lang="en-US" smtClean="0"/>
              <a:t>‹#›</a:t>
            </a:fld>
            <a:endParaRPr lang="en-US"/>
          </a:p>
        </p:txBody>
      </p:sp>
    </p:spTree>
    <p:extLst>
      <p:ext uri="{BB962C8B-B14F-4D97-AF65-F5344CB8AC3E}">
        <p14:creationId xmlns:p14="http://schemas.microsoft.com/office/powerpoint/2010/main" val="11900071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88FB8-47EC-0BBE-BD06-CB27CA8FD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DAA11E-E2F1-2958-6FE6-527C5A3570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0FAA37-7D8B-8727-D5EC-A0567905EBD8}"/>
              </a:ext>
            </a:extLst>
          </p:cNvPr>
          <p:cNvSpPr>
            <a:spLocks noGrp="1"/>
          </p:cNvSpPr>
          <p:nvPr>
            <p:ph type="dt" sz="half" idx="10"/>
          </p:nvPr>
        </p:nvSpPr>
        <p:spPr/>
        <p:txBody>
          <a:bodyPr/>
          <a:lstStyle/>
          <a:p>
            <a:fld id="{0B1ED021-0974-3546-A7B6-26D830530F0B}" type="datetimeFigureOut">
              <a:rPr lang="en-US" smtClean="0"/>
              <a:t>2/24/2026</a:t>
            </a:fld>
            <a:endParaRPr lang="en-US"/>
          </a:p>
        </p:txBody>
      </p:sp>
      <p:sp>
        <p:nvSpPr>
          <p:cNvPr id="5" name="Footer Placeholder 4">
            <a:extLst>
              <a:ext uri="{FF2B5EF4-FFF2-40B4-BE49-F238E27FC236}">
                <a16:creationId xmlns:a16="http://schemas.microsoft.com/office/drawing/2014/main" id="{EA857872-6DAA-7F09-4E34-5C9E03912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912F85-9F0B-8E20-25CB-13904CFDDA9B}"/>
              </a:ext>
            </a:extLst>
          </p:cNvPr>
          <p:cNvSpPr>
            <a:spLocks noGrp="1"/>
          </p:cNvSpPr>
          <p:nvPr>
            <p:ph type="sldNum" sz="quarter" idx="12"/>
          </p:nvPr>
        </p:nvSpPr>
        <p:spPr/>
        <p:txBody>
          <a:bodyPr/>
          <a:lstStyle/>
          <a:p>
            <a:fld id="{6DE4CB65-9A5E-2341-8E7B-9DB0FFCFBB2E}" type="slidenum">
              <a:rPr lang="en-US" smtClean="0"/>
              <a:t>‹#›</a:t>
            </a:fld>
            <a:endParaRPr lang="en-US"/>
          </a:p>
        </p:txBody>
      </p:sp>
    </p:spTree>
    <p:extLst>
      <p:ext uri="{BB962C8B-B14F-4D97-AF65-F5344CB8AC3E}">
        <p14:creationId xmlns:p14="http://schemas.microsoft.com/office/powerpoint/2010/main" val="23046038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A9499-225A-C5D6-130D-86616D22E9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321135-467D-779B-7EC8-5AF1754AF3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004667-4422-06D3-4E2E-DA9786571DD2}"/>
              </a:ext>
            </a:extLst>
          </p:cNvPr>
          <p:cNvSpPr>
            <a:spLocks noGrp="1"/>
          </p:cNvSpPr>
          <p:nvPr>
            <p:ph type="dt" sz="half" idx="10"/>
          </p:nvPr>
        </p:nvSpPr>
        <p:spPr/>
        <p:txBody>
          <a:bodyPr/>
          <a:lstStyle/>
          <a:p>
            <a:fld id="{0B1ED021-0974-3546-A7B6-26D830530F0B}" type="datetimeFigureOut">
              <a:rPr lang="en-US" smtClean="0"/>
              <a:t>2/24/2026</a:t>
            </a:fld>
            <a:endParaRPr lang="en-US"/>
          </a:p>
        </p:txBody>
      </p:sp>
      <p:sp>
        <p:nvSpPr>
          <p:cNvPr id="5" name="Footer Placeholder 4">
            <a:extLst>
              <a:ext uri="{FF2B5EF4-FFF2-40B4-BE49-F238E27FC236}">
                <a16:creationId xmlns:a16="http://schemas.microsoft.com/office/drawing/2014/main" id="{F990B7FA-5548-EF47-253A-723D0BF37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177216-213F-24F1-B7B9-751087814627}"/>
              </a:ext>
            </a:extLst>
          </p:cNvPr>
          <p:cNvSpPr>
            <a:spLocks noGrp="1"/>
          </p:cNvSpPr>
          <p:nvPr>
            <p:ph type="sldNum" sz="quarter" idx="12"/>
          </p:nvPr>
        </p:nvSpPr>
        <p:spPr/>
        <p:txBody>
          <a:bodyPr/>
          <a:lstStyle/>
          <a:p>
            <a:fld id="{6DE4CB65-9A5E-2341-8E7B-9DB0FFCFBB2E}" type="slidenum">
              <a:rPr lang="en-US" smtClean="0"/>
              <a:t>‹#›</a:t>
            </a:fld>
            <a:endParaRPr lang="en-US"/>
          </a:p>
        </p:txBody>
      </p:sp>
    </p:spTree>
    <p:extLst>
      <p:ext uri="{BB962C8B-B14F-4D97-AF65-F5344CB8AC3E}">
        <p14:creationId xmlns:p14="http://schemas.microsoft.com/office/powerpoint/2010/main" val="3986549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32164-817E-2113-9F66-6BD6720E50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A87D0B-3ECE-C9B4-D187-C8FAAB7D31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BAC4D3-BAC1-3321-5D1B-2D446449CD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991FE5-1C1F-0A33-3084-FBDE3B8867F4}"/>
              </a:ext>
            </a:extLst>
          </p:cNvPr>
          <p:cNvSpPr>
            <a:spLocks noGrp="1"/>
          </p:cNvSpPr>
          <p:nvPr>
            <p:ph type="dt" sz="half" idx="10"/>
          </p:nvPr>
        </p:nvSpPr>
        <p:spPr/>
        <p:txBody>
          <a:bodyPr/>
          <a:lstStyle/>
          <a:p>
            <a:fld id="{80D3BD92-7526-4361-B7AD-1B48472734C6}" type="datetimeFigureOut">
              <a:rPr lang="en-US" smtClean="0"/>
              <a:t>2/24/2026</a:t>
            </a:fld>
            <a:endParaRPr lang="en-US"/>
          </a:p>
        </p:txBody>
      </p:sp>
      <p:sp>
        <p:nvSpPr>
          <p:cNvPr id="6" name="Footer Placeholder 5">
            <a:extLst>
              <a:ext uri="{FF2B5EF4-FFF2-40B4-BE49-F238E27FC236}">
                <a16:creationId xmlns:a16="http://schemas.microsoft.com/office/drawing/2014/main" id="{2AC5CA3B-3C72-AD7D-34EC-B0FA716484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A8BB45-4F85-9908-FA60-063994C70D80}"/>
              </a:ext>
            </a:extLst>
          </p:cNvPr>
          <p:cNvSpPr>
            <a:spLocks noGrp="1"/>
          </p:cNvSpPr>
          <p:nvPr>
            <p:ph type="sldNum" sz="quarter" idx="12"/>
          </p:nvPr>
        </p:nvSpPr>
        <p:spPr/>
        <p:txBody>
          <a:bodyPr/>
          <a:lstStyle/>
          <a:p>
            <a:fld id="{31413D91-E7F6-463D-81B4-FF4658DA545E}" type="slidenum">
              <a:rPr lang="en-US" smtClean="0"/>
              <a:t>‹#›</a:t>
            </a:fld>
            <a:endParaRPr lang="en-US"/>
          </a:p>
        </p:txBody>
      </p:sp>
    </p:spTree>
    <p:extLst>
      <p:ext uri="{BB962C8B-B14F-4D97-AF65-F5344CB8AC3E}">
        <p14:creationId xmlns:p14="http://schemas.microsoft.com/office/powerpoint/2010/main" val="35446577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16F2A-89E9-2902-CE17-6A8F8CD22A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5D05BC-E61C-66C1-D5DC-2CC2044E94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003AB5-4090-8586-EF9A-786721E194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F594D9-BA74-7E4C-081A-942CC31D498C}"/>
              </a:ext>
            </a:extLst>
          </p:cNvPr>
          <p:cNvSpPr>
            <a:spLocks noGrp="1"/>
          </p:cNvSpPr>
          <p:nvPr>
            <p:ph type="dt" sz="half" idx="10"/>
          </p:nvPr>
        </p:nvSpPr>
        <p:spPr/>
        <p:txBody>
          <a:bodyPr/>
          <a:lstStyle/>
          <a:p>
            <a:fld id="{0B1ED021-0974-3546-A7B6-26D830530F0B}" type="datetimeFigureOut">
              <a:rPr lang="en-US" smtClean="0"/>
              <a:t>2/24/2026</a:t>
            </a:fld>
            <a:endParaRPr lang="en-US"/>
          </a:p>
        </p:txBody>
      </p:sp>
      <p:sp>
        <p:nvSpPr>
          <p:cNvPr id="6" name="Footer Placeholder 5">
            <a:extLst>
              <a:ext uri="{FF2B5EF4-FFF2-40B4-BE49-F238E27FC236}">
                <a16:creationId xmlns:a16="http://schemas.microsoft.com/office/drawing/2014/main" id="{74AAD58B-DBE2-5F70-5589-C4DABEED44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64CA57-681C-4E5F-7D24-4D0048C70328}"/>
              </a:ext>
            </a:extLst>
          </p:cNvPr>
          <p:cNvSpPr>
            <a:spLocks noGrp="1"/>
          </p:cNvSpPr>
          <p:nvPr>
            <p:ph type="sldNum" sz="quarter" idx="12"/>
          </p:nvPr>
        </p:nvSpPr>
        <p:spPr/>
        <p:txBody>
          <a:bodyPr/>
          <a:lstStyle/>
          <a:p>
            <a:fld id="{6DE4CB65-9A5E-2341-8E7B-9DB0FFCFBB2E}" type="slidenum">
              <a:rPr lang="en-US" smtClean="0"/>
              <a:t>‹#›</a:t>
            </a:fld>
            <a:endParaRPr lang="en-US"/>
          </a:p>
        </p:txBody>
      </p:sp>
    </p:spTree>
    <p:extLst>
      <p:ext uri="{BB962C8B-B14F-4D97-AF65-F5344CB8AC3E}">
        <p14:creationId xmlns:p14="http://schemas.microsoft.com/office/powerpoint/2010/main" val="32930757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35BCE-362D-2AF3-E7D1-58D70AE297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8631E8-404D-2C43-0F5B-27A29292B4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3A1BAF-158F-145A-7850-69F5431ED8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1B2EF0-67A4-EE00-92BC-6899970B89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D10537-3289-6CEE-691F-82D79DD2A0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09DC7A-1234-4681-236A-A7A58D0E02FA}"/>
              </a:ext>
            </a:extLst>
          </p:cNvPr>
          <p:cNvSpPr>
            <a:spLocks noGrp="1"/>
          </p:cNvSpPr>
          <p:nvPr>
            <p:ph type="dt" sz="half" idx="10"/>
          </p:nvPr>
        </p:nvSpPr>
        <p:spPr/>
        <p:txBody>
          <a:bodyPr/>
          <a:lstStyle/>
          <a:p>
            <a:fld id="{0B1ED021-0974-3546-A7B6-26D830530F0B}" type="datetimeFigureOut">
              <a:rPr lang="en-US" smtClean="0"/>
              <a:t>2/24/2026</a:t>
            </a:fld>
            <a:endParaRPr lang="en-US"/>
          </a:p>
        </p:txBody>
      </p:sp>
      <p:sp>
        <p:nvSpPr>
          <p:cNvPr id="8" name="Footer Placeholder 7">
            <a:extLst>
              <a:ext uri="{FF2B5EF4-FFF2-40B4-BE49-F238E27FC236}">
                <a16:creationId xmlns:a16="http://schemas.microsoft.com/office/drawing/2014/main" id="{F2825B17-9F95-1D24-1790-721D885B2A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168515-EEC6-3F58-540C-64F1C2A3352B}"/>
              </a:ext>
            </a:extLst>
          </p:cNvPr>
          <p:cNvSpPr>
            <a:spLocks noGrp="1"/>
          </p:cNvSpPr>
          <p:nvPr>
            <p:ph type="sldNum" sz="quarter" idx="12"/>
          </p:nvPr>
        </p:nvSpPr>
        <p:spPr/>
        <p:txBody>
          <a:bodyPr/>
          <a:lstStyle/>
          <a:p>
            <a:fld id="{6DE4CB65-9A5E-2341-8E7B-9DB0FFCFBB2E}" type="slidenum">
              <a:rPr lang="en-US" smtClean="0"/>
              <a:t>‹#›</a:t>
            </a:fld>
            <a:endParaRPr lang="en-US"/>
          </a:p>
        </p:txBody>
      </p:sp>
    </p:spTree>
    <p:extLst>
      <p:ext uri="{BB962C8B-B14F-4D97-AF65-F5344CB8AC3E}">
        <p14:creationId xmlns:p14="http://schemas.microsoft.com/office/powerpoint/2010/main" val="14993082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EFA9D-0172-511A-BBAB-EB33ED5EEA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13874E-B11B-F1A9-59C9-E672E86BC302}"/>
              </a:ext>
            </a:extLst>
          </p:cNvPr>
          <p:cNvSpPr>
            <a:spLocks noGrp="1"/>
          </p:cNvSpPr>
          <p:nvPr>
            <p:ph type="dt" sz="half" idx="10"/>
          </p:nvPr>
        </p:nvSpPr>
        <p:spPr/>
        <p:txBody>
          <a:bodyPr/>
          <a:lstStyle/>
          <a:p>
            <a:fld id="{0B1ED021-0974-3546-A7B6-26D830530F0B}" type="datetimeFigureOut">
              <a:rPr lang="en-US" smtClean="0"/>
              <a:t>2/24/2026</a:t>
            </a:fld>
            <a:endParaRPr lang="en-US"/>
          </a:p>
        </p:txBody>
      </p:sp>
      <p:sp>
        <p:nvSpPr>
          <p:cNvPr id="4" name="Footer Placeholder 3">
            <a:extLst>
              <a:ext uri="{FF2B5EF4-FFF2-40B4-BE49-F238E27FC236}">
                <a16:creationId xmlns:a16="http://schemas.microsoft.com/office/drawing/2014/main" id="{B2877AC2-B237-5B2F-2842-998E28B61F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C00F57-7E75-7803-6C6A-AB48818A5EEB}"/>
              </a:ext>
            </a:extLst>
          </p:cNvPr>
          <p:cNvSpPr>
            <a:spLocks noGrp="1"/>
          </p:cNvSpPr>
          <p:nvPr>
            <p:ph type="sldNum" sz="quarter" idx="12"/>
          </p:nvPr>
        </p:nvSpPr>
        <p:spPr/>
        <p:txBody>
          <a:bodyPr/>
          <a:lstStyle/>
          <a:p>
            <a:fld id="{6DE4CB65-9A5E-2341-8E7B-9DB0FFCFBB2E}" type="slidenum">
              <a:rPr lang="en-US" smtClean="0"/>
              <a:t>‹#›</a:t>
            </a:fld>
            <a:endParaRPr lang="en-US"/>
          </a:p>
        </p:txBody>
      </p:sp>
    </p:spTree>
    <p:extLst>
      <p:ext uri="{BB962C8B-B14F-4D97-AF65-F5344CB8AC3E}">
        <p14:creationId xmlns:p14="http://schemas.microsoft.com/office/powerpoint/2010/main" val="37789806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578A46-592C-D8AF-2ED4-FE511A99F176}"/>
              </a:ext>
            </a:extLst>
          </p:cNvPr>
          <p:cNvSpPr>
            <a:spLocks noGrp="1"/>
          </p:cNvSpPr>
          <p:nvPr>
            <p:ph type="dt" sz="half" idx="10"/>
          </p:nvPr>
        </p:nvSpPr>
        <p:spPr/>
        <p:txBody>
          <a:bodyPr/>
          <a:lstStyle/>
          <a:p>
            <a:fld id="{0B1ED021-0974-3546-A7B6-26D830530F0B}" type="datetimeFigureOut">
              <a:rPr lang="en-US" smtClean="0"/>
              <a:t>2/24/2026</a:t>
            </a:fld>
            <a:endParaRPr lang="en-US"/>
          </a:p>
        </p:txBody>
      </p:sp>
      <p:sp>
        <p:nvSpPr>
          <p:cNvPr id="3" name="Footer Placeholder 2">
            <a:extLst>
              <a:ext uri="{FF2B5EF4-FFF2-40B4-BE49-F238E27FC236}">
                <a16:creationId xmlns:a16="http://schemas.microsoft.com/office/drawing/2014/main" id="{1417ACDB-3CC6-229B-A418-279CB4F9E4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1A486B-D390-2636-A783-E9E6FB75B734}"/>
              </a:ext>
            </a:extLst>
          </p:cNvPr>
          <p:cNvSpPr>
            <a:spLocks noGrp="1"/>
          </p:cNvSpPr>
          <p:nvPr>
            <p:ph type="sldNum" sz="quarter" idx="12"/>
          </p:nvPr>
        </p:nvSpPr>
        <p:spPr/>
        <p:txBody>
          <a:bodyPr/>
          <a:lstStyle/>
          <a:p>
            <a:fld id="{6DE4CB65-9A5E-2341-8E7B-9DB0FFCFBB2E}" type="slidenum">
              <a:rPr lang="en-US" smtClean="0"/>
              <a:t>‹#›</a:t>
            </a:fld>
            <a:endParaRPr lang="en-US"/>
          </a:p>
        </p:txBody>
      </p:sp>
    </p:spTree>
    <p:extLst>
      <p:ext uri="{BB962C8B-B14F-4D97-AF65-F5344CB8AC3E}">
        <p14:creationId xmlns:p14="http://schemas.microsoft.com/office/powerpoint/2010/main" val="5539704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AE07C-D2C3-3A34-40EC-C846CF5C7B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BF59B4-A3A1-6374-07BB-1384A05F7F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9BEE40-5C67-FC7E-CE93-388619E310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4FE0E5-05DC-671E-5EA4-D7F10BDE4779}"/>
              </a:ext>
            </a:extLst>
          </p:cNvPr>
          <p:cNvSpPr>
            <a:spLocks noGrp="1"/>
          </p:cNvSpPr>
          <p:nvPr>
            <p:ph type="dt" sz="half" idx="10"/>
          </p:nvPr>
        </p:nvSpPr>
        <p:spPr/>
        <p:txBody>
          <a:bodyPr/>
          <a:lstStyle/>
          <a:p>
            <a:fld id="{0B1ED021-0974-3546-A7B6-26D830530F0B}" type="datetimeFigureOut">
              <a:rPr lang="en-US" smtClean="0"/>
              <a:t>2/24/2026</a:t>
            </a:fld>
            <a:endParaRPr lang="en-US"/>
          </a:p>
        </p:txBody>
      </p:sp>
      <p:sp>
        <p:nvSpPr>
          <p:cNvPr id="6" name="Footer Placeholder 5">
            <a:extLst>
              <a:ext uri="{FF2B5EF4-FFF2-40B4-BE49-F238E27FC236}">
                <a16:creationId xmlns:a16="http://schemas.microsoft.com/office/drawing/2014/main" id="{9470FD1E-165A-EFBF-962A-7160AF5D1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468A00-C8EB-3E90-B809-1173537975DA}"/>
              </a:ext>
            </a:extLst>
          </p:cNvPr>
          <p:cNvSpPr>
            <a:spLocks noGrp="1"/>
          </p:cNvSpPr>
          <p:nvPr>
            <p:ph type="sldNum" sz="quarter" idx="12"/>
          </p:nvPr>
        </p:nvSpPr>
        <p:spPr/>
        <p:txBody>
          <a:bodyPr/>
          <a:lstStyle/>
          <a:p>
            <a:fld id="{6DE4CB65-9A5E-2341-8E7B-9DB0FFCFBB2E}" type="slidenum">
              <a:rPr lang="en-US" smtClean="0"/>
              <a:t>‹#›</a:t>
            </a:fld>
            <a:endParaRPr lang="en-US"/>
          </a:p>
        </p:txBody>
      </p:sp>
    </p:spTree>
    <p:extLst>
      <p:ext uri="{BB962C8B-B14F-4D97-AF65-F5344CB8AC3E}">
        <p14:creationId xmlns:p14="http://schemas.microsoft.com/office/powerpoint/2010/main" val="3591221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0A344-E804-BE65-5841-1110090779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90536E-8329-10F7-B4AD-2EE9CF03D9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6586EFF-323F-253E-BE04-B7671173D6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774CFC-B685-2072-51C2-72E5AAF08208}"/>
              </a:ext>
            </a:extLst>
          </p:cNvPr>
          <p:cNvSpPr>
            <a:spLocks noGrp="1"/>
          </p:cNvSpPr>
          <p:nvPr>
            <p:ph type="dt" sz="half" idx="10"/>
          </p:nvPr>
        </p:nvSpPr>
        <p:spPr/>
        <p:txBody>
          <a:bodyPr/>
          <a:lstStyle/>
          <a:p>
            <a:fld id="{0B1ED021-0974-3546-A7B6-26D830530F0B}" type="datetimeFigureOut">
              <a:rPr lang="en-US" smtClean="0"/>
              <a:t>2/24/2026</a:t>
            </a:fld>
            <a:endParaRPr lang="en-US"/>
          </a:p>
        </p:txBody>
      </p:sp>
      <p:sp>
        <p:nvSpPr>
          <p:cNvPr id="6" name="Footer Placeholder 5">
            <a:extLst>
              <a:ext uri="{FF2B5EF4-FFF2-40B4-BE49-F238E27FC236}">
                <a16:creationId xmlns:a16="http://schemas.microsoft.com/office/drawing/2014/main" id="{1A04C9A3-328C-D133-C1D1-7D0D9B6278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210C76-A057-521C-C88B-FEB1A27435C4}"/>
              </a:ext>
            </a:extLst>
          </p:cNvPr>
          <p:cNvSpPr>
            <a:spLocks noGrp="1"/>
          </p:cNvSpPr>
          <p:nvPr>
            <p:ph type="sldNum" sz="quarter" idx="12"/>
          </p:nvPr>
        </p:nvSpPr>
        <p:spPr/>
        <p:txBody>
          <a:bodyPr/>
          <a:lstStyle/>
          <a:p>
            <a:fld id="{6DE4CB65-9A5E-2341-8E7B-9DB0FFCFBB2E}" type="slidenum">
              <a:rPr lang="en-US" smtClean="0"/>
              <a:t>‹#›</a:t>
            </a:fld>
            <a:endParaRPr lang="en-US"/>
          </a:p>
        </p:txBody>
      </p:sp>
    </p:spTree>
    <p:extLst>
      <p:ext uri="{BB962C8B-B14F-4D97-AF65-F5344CB8AC3E}">
        <p14:creationId xmlns:p14="http://schemas.microsoft.com/office/powerpoint/2010/main" val="20283773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FAB4A-1F87-7305-3821-6904FFD0BA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0FB52D-F1BF-C2DA-90EB-D6603636B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E183C-2828-C86F-E2C0-623548423389}"/>
              </a:ext>
            </a:extLst>
          </p:cNvPr>
          <p:cNvSpPr>
            <a:spLocks noGrp="1"/>
          </p:cNvSpPr>
          <p:nvPr>
            <p:ph type="dt" sz="half" idx="10"/>
          </p:nvPr>
        </p:nvSpPr>
        <p:spPr/>
        <p:txBody>
          <a:bodyPr/>
          <a:lstStyle/>
          <a:p>
            <a:fld id="{0B1ED021-0974-3546-A7B6-26D830530F0B}" type="datetimeFigureOut">
              <a:rPr lang="en-US" smtClean="0"/>
              <a:t>2/24/2026</a:t>
            </a:fld>
            <a:endParaRPr lang="en-US"/>
          </a:p>
        </p:txBody>
      </p:sp>
      <p:sp>
        <p:nvSpPr>
          <p:cNvPr id="5" name="Footer Placeholder 4">
            <a:extLst>
              <a:ext uri="{FF2B5EF4-FFF2-40B4-BE49-F238E27FC236}">
                <a16:creationId xmlns:a16="http://schemas.microsoft.com/office/drawing/2014/main" id="{A0E3B053-119F-734F-913E-56D1CD728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E52F19-66AF-3909-B6FE-30974B13B0B2}"/>
              </a:ext>
            </a:extLst>
          </p:cNvPr>
          <p:cNvSpPr>
            <a:spLocks noGrp="1"/>
          </p:cNvSpPr>
          <p:nvPr>
            <p:ph type="sldNum" sz="quarter" idx="12"/>
          </p:nvPr>
        </p:nvSpPr>
        <p:spPr/>
        <p:txBody>
          <a:bodyPr/>
          <a:lstStyle/>
          <a:p>
            <a:fld id="{6DE4CB65-9A5E-2341-8E7B-9DB0FFCFBB2E}" type="slidenum">
              <a:rPr lang="en-US" smtClean="0"/>
              <a:t>‹#›</a:t>
            </a:fld>
            <a:endParaRPr lang="en-US"/>
          </a:p>
        </p:txBody>
      </p:sp>
    </p:spTree>
    <p:extLst>
      <p:ext uri="{BB962C8B-B14F-4D97-AF65-F5344CB8AC3E}">
        <p14:creationId xmlns:p14="http://schemas.microsoft.com/office/powerpoint/2010/main" val="26149201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C7FEE0-9783-C2D8-3966-A43779C7B8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9FF793-5985-B24B-7FD6-F2EE43E169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2E8B6-BCE2-2D8E-EFE5-D3EECF7A4812}"/>
              </a:ext>
            </a:extLst>
          </p:cNvPr>
          <p:cNvSpPr>
            <a:spLocks noGrp="1"/>
          </p:cNvSpPr>
          <p:nvPr>
            <p:ph type="dt" sz="half" idx="10"/>
          </p:nvPr>
        </p:nvSpPr>
        <p:spPr/>
        <p:txBody>
          <a:bodyPr/>
          <a:lstStyle/>
          <a:p>
            <a:fld id="{0B1ED021-0974-3546-A7B6-26D830530F0B}" type="datetimeFigureOut">
              <a:rPr lang="en-US" smtClean="0"/>
              <a:t>2/24/2026</a:t>
            </a:fld>
            <a:endParaRPr lang="en-US"/>
          </a:p>
        </p:txBody>
      </p:sp>
      <p:sp>
        <p:nvSpPr>
          <p:cNvPr id="5" name="Footer Placeholder 4">
            <a:extLst>
              <a:ext uri="{FF2B5EF4-FFF2-40B4-BE49-F238E27FC236}">
                <a16:creationId xmlns:a16="http://schemas.microsoft.com/office/drawing/2014/main" id="{95319DFB-F3D9-4C21-50A4-2FA54E455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22AEB-A8FA-2FE2-478C-77FEEC98C708}"/>
              </a:ext>
            </a:extLst>
          </p:cNvPr>
          <p:cNvSpPr>
            <a:spLocks noGrp="1"/>
          </p:cNvSpPr>
          <p:nvPr>
            <p:ph type="sldNum" sz="quarter" idx="12"/>
          </p:nvPr>
        </p:nvSpPr>
        <p:spPr/>
        <p:txBody>
          <a:bodyPr/>
          <a:lstStyle/>
          <a:p>
            <a:fld id="{6DE4CB65-9A5E-2341-8E7B-9DB0FFCFBB2E}" type="slidenum">
              <a:rPr lang="en-US" smtClean="0"/>
              <a:t>‹#›</a:t>
            </a:fld>
            <a:endParaRPr lang="en-US"/>
          </a:p>
        </p:txBody>
      </p:sp>
    </p:spTree>
    <p:extLst>
      <p:ext uri="{BB962C8B-B14F-4D97-AF65-F5344CB8AC3E}">
        <p14:creationId xmlns:p14="http://schemas.microsoft.com/office/powerpoint/2010/main" val="35036447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54_Custom Layout">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D7046119-E6C7-126A-1EFF-D342A43C4A52}"/>
              </a:ext>
            </a:extLst>
          </p:cNvPr>
          <p:cNvSpPr>
            <a:spLocks noGrp="1"/>
          </p:cNvSpPr>
          <p:nvPr>
            <p:ph type="pic" sz="quarter" idx="10"/>
          </p:nvPr>
        </p:nvSpPr>
        <p:spPr>
          <a:xfrm flipH="1">
            <a:off x="1027331" y="1481669"/>
            <a:ext cx="4054093" cy="3188656"/>
          </a:xfrm>
          <a:custGeom>
            <a:avLst/>
            <a:gdLst>
              <a:gd name="connsiteX0" fmla="*/ 4019909 w 4019909"/>
              <a:gd name="connsiteY0" fmla="*/ 0 h 3163019"/>
              <a:gd name="connsiteX1" fmla="*/ 3945147 w 4019909"/>
              <a:gd name="connsiteY1" fmla="*/ 3071004 h 3163019"/>
              <a:gd name="connsiteX2" fmla="*/ 0 w 4019909"/>
              <a:gd name="connsiteY2" fmla="*/ 3163019 h 3163019"/>
              <a:gd name="connsiteX3" fmla="*/ 166777 w 4019909"/>
              <a:gd name="connsiteY3" fmla="*/ 615351 h 3163019"/>
              <a:gd name="connsiteX0" fmla="*/ 4054093 w 4054093"/>
              <a:gd name="connsiteY0" fmla="*/ 0 h 3188656"/>
              <a:gd name="connsiteX1" fmla="*/ 3979331 w 4054093"/>
              <a:gd name="connsiteY1" fmla="*/ 3071004 h 3188656"/>
              <a:gd name="connsiteX2" fmla="*/ 0 w 4054093"/>
              <a:gd name="connsiteY2" fmla="*/ 3188656 h 3188656"/>
              <a:gd name="connsiteX3" fmla="*/ 200961 w 4054093"/>
              <a:gd name="connsiteY3" fmla="*/ 615351 h 3188656"/>
              <a:gd name="connsiteX4" fmla="*/ 4054093 w 4054093"/>
              <a:gd name="connsiteY4" fmla="*/ 0 h 318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93" h="3188656">
                <a:moveTo>
                  <a:pt x="4054093" y="0"/>
                </a:moveTo>
                <a:lnTo>
                  <a:pt x="3979331" y="3071004"/>
                </a:lnTo>
                <a:lnTo>
                  <a:pt x="0" y="3188656"/>
                </a:lnTo>
                <a:lnTo>
                  <a:pt x="200961" y="615351"/>
                </a:lnTo>
                <a:lnTo>
                  <a:pt x="4054093" y="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193871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6923245-3DA7-6961-377A-0B5CBE812678}"/>
              </a:ext>
            </a:extLst>
          </p:cNvPr>
          <p:cNvSpPr>
            <a:spLocks noGrp="1"/>
          </p:cNvSpPr>
          <p:nvPr>
            <p:ph type="pic" sz="quarter" idx="10"/>
          </p:nvPr>
        </p:nvSpPr>
        <p:spPr>
          <a:xfrm>
            <a:off x="0" y="1467286"/>
            <a:ext cx="3597889" cy="3923429"/>
          </a:xfrm>
          <a:prstGeom prst="rect">
            <a:avLst/>
          </a:prstGeom>
        </p:spPr>
        <p:txBody>
          <a:bodyPr/>
          <a:lstStyle/>
          <a:p>
            <a:r>
              <a:rPr lang="en-US"/>
              <a:t>Click icon to add picture</a:t>
            </a:r>
            <a:endParaRPr lang="en-ID"/>
          </a:p>
        </p:txBody>
      </p:sp>
    </p:spTree>
    <p:extLst>
      <p:ext uri="{BB962C8B-B14F-4D97-AF65-F5344CB8AC3E}">
        <p14:creationId xmlns:p14="http://schemas.microsoft.com/office/powerpoint/2010/main" val="2957138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55F78-1FBB-FFA3-0715-B0498988D6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B26741-9FE2-51B0-9E15-506351940F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8D1300-653F-14EE-7B78-BA7839E22B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88EB84-CC7A-DB73-80D6-5BD8894747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6BD83B-58BB-D5FA-290D-806FE7CBD9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70E7FB-D87A-28C5-84D6-E3383AB6942F}"/>
              </a:ext>
            </a:extLst>
          </p:cNvPr>
          <p:cNvSpPr>
            <a:spLocks noGrp="1"/>
          </p:cNvSpPr>
          <p:nvPr>
            <p:ph type="dt" sz="half" idx="10"/>
          </p:nvPr>
        </p:nvSpPr>
        <p:spPr/>
        <p:txBody>
          <a:bodyPr/>
          <a:lstStyle/>
          <a:p>
            <a:fld id="{80D3BD92-7526-4361-B7AD-1B48472734C6}" type="datetimeFigureOut">
              <a:rPr lang="en-US" smtClean="0"/>
              <a:t>2/24/2026</a:t>
            </a:fld>
            <a:endParaRPr lang="en-US"/>
          </a:p>
        </p:txBody>
      </p:sp>
      <p:sp>
        <p:nvSpPr>
          <p:cNvPr id="8" name="Footer Placeholder 7">
            <a:extLst>
              <a:ext uri="{FF2B5EF4-FFF2-40B4-BE49-F238E27FC236}">
                <a16:creationId xmlns:a16="http://schemas.microsoft.com/office/drawing/2014/main" id="{3FA5E302-9D09-5ECD-5126-7FF7E3A3C3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2E7370-E501-3284-F0F8-BE2527F7B648}"/>
              </a:ext>
            </a:extLst>
          </p:cNvPr>
          <p:cNvSpPr>
            <a:spLocks noGrp="1"/>
          </p:cNvSpPr>
          <p:nvPr>
            <p:ph type="sldNum" sz="quarter" idx="12"/>
          </p:nvPr>
        </p:nvSpPr>
        <p:spPr/>
        <p:txBody>
          <a:bodyPr/>
          <a:lstStyle/>
          <a:p>
            <a:fld id="{31413D91-E7F6-463D-81B4-FF4658DA545E}" type="slidenum">
              <a:rPr lang="en-US" smtClean="0"/>
              <a:t>‹#›</a:t>
            </a:fld>
            <a:endParaRPr lang="en-US"/>
          </a:p>
        </p:txBody>
      </p:sp>
    </p:spTree>
    <p:extLst>
      <p:ext uri="{BB962C8B-B14F-4D97-AF65-F5344CB8AC3E}">
        <p14:creationId xmlns:p14="http://schemas.microsoft.com/office/powerpoint/2010/main" val="42121620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A1D0C0D-C06C-13A5-B642-607FE1F916D2}"/>
              </a:ext>
            </a:extLst>
          </p:cNvPr>
          <p:cNvSpPr>
            <a:spLocks noGrp="1"/>
          </p:cNvSpPr>
          <p:nvPr>
            <p:ph type="pic" sz="quarter" idx="10"/>
          </p:nvPr>
        </p:nvSpPr>
        <p:spPr>
          <a:xfrm>
            <a:off x="6972300" y="0"/>
            <a:ext cx="5219700" cy="6858000"/>
          </a:xfrm>
          <a:prstGeom prst="rect">
            <a:avLst/>
          </a:prstGeom>
        </p:spPr>
        <p:txBody>
          <a:bodyPr/>
          <a:lstStyle/>
          <a:p>
            <a:r>
              <a:rPr lang="en-US"/>
              <a:t>Click icon to add picture</a:t>
            </a:r>
            <a:endParaRPr lang="en-ID"/>
          </a:p>
        </p:txBody>
      </p:sp>
    </p:spTree>
    <p:extLst>
      <p:ext uri="{BB962C8B-B14F-4D97-AF65-F5344CB8AC3E}">
        <p14:creationId xmlns:p14="http://schemas.microsoft.com/office/powerpoint/2010/main" val="30944792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6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D2902FE-DEEE-CBD9-908F-04D94D3A8FF4}"/>
              </a:ext>
            </a:extLst>
          </p:cNvPr>
          <p:cNvSpPr>
            <a:spLocks noGrp="1"/>
          </p:cNvSpPr>
          <p:nvPr>
            <p:ph type="pic" sz="quarter" idx="10"/>
          </p:nvPr>
        </p:nvSpPr>
        <p:spPr>
          <a:xfrm>
            <a:off x="913719" y="1684111"/>
            <a:ext cx="3759880" cy="3759880"/>
          </a:xfrm>
          <a:prstGeom prst="rect">
            <a:avLst/>
          </a:prstGeom>
        </p:spPr>
        <p:txBody>
          <a:bodyPr/>
          <a:lstStyle/>
          <a:p>
            <a:r>
              <a:rPr lang="en-US"/>
              <a:t>Click icon to add picture</a:t>
            </a:r>
            <a:endParaRPr lang="en-ID"/>
          </a:p>
        </p:txBody>
      </p:sp>
    </p:spTree>
    <p:extLst>
      <p:ext uri="{BB962C8B-B14F-4D97-AF65-F5344CB8AC3E}">
        <p14:creationId xmlns:p14="http://schemas.microsoft.com/office/powerpoint/2010/main" val="40346708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55_Custom Layout">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D7046119-E6C7-126A-1EFF-D342A43C4A52}"/>
              </a:ext>
            </a:extLst>
          </p:cNvPr>
          <p:cNvSpPr>
            <a:spLocks noGrp="1"/>
          </p:cNvSpPr>
          <p:nvPr>
            <p:ph type="pic" sz="quarter" idx="10"/>
          </p:nvPr>
        </p:nvSpPr>
        <p:spPr>
          <a:xfrm flipH="1">
            <a:off x="1027331" y="1481669"/>
            <a:ext cx="4054093" cy="3188656"/>
          </a:xfrm>
          <a:custGeom>
            <a:avLst/>
            <a:gdLst>
              <a:gd name="connsiteX0" fmla="*/ 4019909 w 4019909"/>
              <a:gd name="connsiteY0" fmla="*/ 0 h 3163019"/>
              <a:gd name="connsiteX1" fmla="*/ 3945147 w 4019909"/>
              <a:gd name="connsiteY1" fmla="*/ 3071004 h 3163019"/>
              <a:gd name="connsiteX2" fmla="*/ 0 w 4019909"/>
              <a:gd name="connsiteY2" fmla="*/ 3163019 h 3163019"/>
              <a:gd name="connsiteX3" fmla="*/ 166777 w 4019909"/>
              <a:gd name="connsiteY3" fmla="*/ 615351 h 3163019"/>
              <a:gd name="connsiteX0" fmla="*/ 4054093 w 4054093"/>
              <a:gd name="connsiteY0" fmla="*/ 0 h 3188656"/>
              <a:gd name="connsiteX1" fmla="*/ 3979331 w 4054093"/>
              <a:gd name="connsiteY1" fmla="*/ 3071004 h 3188656"/>
              <a:gd name="connsiteX2" fmla="*/ 0 w 4054093"/>
              <a:gd name="connsiteY2" fmla="*/ 3188656 h 3188656"/>
              <a:gd name="connsiteX3" fmla="*/ 200961 w 4054093"/>
              <a:gd name="connsiteY3" fmla="*/ 615351 h 3188656"/>
              <a:gd name="connsiteX4" fmla="*/ 4054093 w 4054093"/>
              <a:gd name="connsiteY4" fmla="*/ 0 h 318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93" h="3188656">
                <a:moveTo>
                  <a:pt x="4054093" y="0"/>
                </a:moveTo>
                <a:lnTo>
                  <a:pt x="3979331" y="3071004"/>
                </a:lnTo>
                <a:lnTo>
                  <a:pt x="0" y="3188656"/>
                </a:lnTo>
                <a:lnTo>
                  <a:pt x="200961" y="615351"/>
                </a:lnTo>
                <a:lnTo>
                  <a:pt x="4054093" y="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16697165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6923245-3DA7-6961-377A-0B5CBE812678}"/>
              </a:ext>
            </a:extLst>
          </p:cNvPr>
          <p:cNvSpPr>
            <a:spLocks noGrp="1"/>
          </p:cNvSpPr>
          <p:nvPr>
            <p:ph type="pic" sz="quarter" idx="10"/>
          </p:nvPr>
        </p:nvSpPr>
        <p:spPr>
          <a:xfrm>
            <a:off x="0" y="1467286"/>
            <a:ext cx="3597889" cy="3923429"/>
          </a:xfrm>
          <a:prstGeom prst="rect">
            <a:avLst/>
          </a:prstGeom>
        </p:spPr>
        <p:txBody>
          <a:bodyPr/>
          <a:lstStyle/>
          <a:p>
            <a:r>
              <a:rPr lang="en-US"/>
              <a:t>Click icon to add picture</a:t>
            </a:r>
            <a:endParaRPr lang="en-ID"/>
          </a:p>
        </p:txBody>
      </p:sp>
    </p:spTree>
    <p:extLst>
      <p:ext uri="{BB962C8B-B14F-4D97-AF65-F5344CB8AC3E}">
        <p14:creationId xmlns:p14="http://schemas.microsoft.com/office/powerpoint/2010/main" val="1338140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A1D0C0D-C06C-13A5-B642-607FE1F916D2}"/>
              </a:ext>
            </a:extLst>
          </p:cNvPr>
          <p:cNvSpPr>
            <a:spLocks noGrp="1"/>
          </p:cNvSpPr>
          <p:nvPr>
            <p:ph type="pic" sz="quarter" idx="10"/>
          </p:nvPr>
        </p:nvSpPr>
        <p:spPr>
          <a:xfrm>
            <a:off x="6972300" y="0"/>
            <a:ext cx="5219700" cy="6858000"/>
          </a:xfrm>
          <a:prstGeom prst="rect">
            <a:avLst/>
          </a:prstGeom>
        </p:spPr>
        <p:txBody>
          <a:bodyPr/>
          <a:lstStyle/>
          <a:p>
            <a:r>
              <a:rPr lang="en-US"/>
              <a:t>Click icon to add picture</a:t>
            </a:r>
            <a:endParaRPr lang="en-ID"/>
          </a:p>
        </p:txBody>
      </p:sp>
    </p:spTree>
    <p:extLst>
      <p:ext uri="{BB962C8B-B14F-4D97-AF65-F5344CB8AC3E}">
        <p14:creationId xmlns:p14="http://schemas.microsoft.com/office/powerpoint/2010/main" val="11324038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D2902FE-DEEE-CBD9-908F-04D94D3A8FF4}"/>
              </a:ext>
            </a:extLst>
          </p:cNvPr>
          <p:cNvSpPr>
            <a:spLocks noGrp="1"/>
          </p:cNvSpPr>
          <p:nvPr>
            <p:ph type="pic" sz="quarter" idx="10"/>
          </p:nvPr>
        </p:nvSpPr>
        <p:spPr>
          <a:xfrm>
            <a:off x="913719" y="1684111"/>
            <a:ext cx="3759880" cy="3759880"/>
          </a:xfrm>
          <a:prstGeom prst="rect">
            <a:avLst/>
          </a:prstGeom>
        </p:spPr>
        <p:txBody>
          <a:bodyPr/>
          <a:lstStyle/>
          <a:p>
            <a:r>
              <a:rPr lang="en-US"/>
              <a:t>Click icon to add picture</a:t>
            </a:r>
            <a:endParaRPr lang="en-ID"/>
          </a:p>
        </p:txBody>
      </p:sp>
    </p:spTree>
    <p:extLst>
      <p:ext uri="{BB962C8B-B14F-4D97-AF65-F5344CB8AC3E}">
        <p14:creationId xmlns:p14="http://schemas.microsoft.com/office/powerpoint/2010/main" val="588571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2BF8A-D16B-A2A7-EDF2-83115A0808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3FF1D4-F6EA-43E8-EF0E-9F97C28582F8}"/>
              </a:ext>
            </a:extLst>
          </p:cNvPr>
          <p:cNvSpPr>
            <a:spLocks noGrp="1"/>
          </p:cNvSpPr>
          <p:nvPr>
            <p:ph type="dt" sz="half" idx="10"/>
          </p:nvPr>
        </p:nvSpPr>
        <p:spPr/>
        <p:txBody>
          <a:bodyPr/>
          <a:lstStyle/>
          <a:p>
            <a:fld id="{80D3BD92-7526-4361-B7AD-1B48472734C6}" type="datetimeFigureOut">
              <a:rPr lang="en-US" smtClean="0"/>
              <a:t>2/24/2026</a:t>
            </a:fld>
            <a:endParaRPr lang="en-US"/>
          </a:p>
        </p:txBody>
      </p:sp>
      <p:sp>
        <p:nvSpPr>
          <p:cNvPr id="4" name="Footer Placeholder 3">
            <a:extLst>
              <a:ext uri="{FF2B5EF4-FFF2-40B4-BE49-F238E27FC236}">
                <a16:creationId xmlns:a16="http://schemas.microsoft.com/office/drawing/2014/main" id="{06C25AB2-F9EA-FDEC-9D0B-3219FE7ABA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85FCE7-61ED-9466-BC0D-307729D8FFF1}"/>
              </a:ext>
            </a:extLst>
          </p:cNvPr>
          <p:cNvSpPr>
            <a:spLocks noGrp="1"/>
          </p:cNvSpPr>
          <p:nvPr>
            <p:ph type="sldNum" sz="quarter" idx="12"/>
          </p:nvPr>
        </p:nvSpPr>
        <p:spPr/>
        <p:txBody>
          <a:bodyPr/>
          <a:lstStyle/>
          <a:p>
            <a:fld id="{31413D91-E7F6-463D-81B4-FF4658DA545E}" type="slidenum">
              <a:rPr lang="en-US" smtClean="0"/>
              <a:t>‹#›</a:t>
            </a:fld>
            <a:endParaRPr lang="en-US"/>
          </a:p>
        </p:txBody>
      </p:sp>
    </p:spTree>
    <p:extLst>
      <p:ext uri="{BB962C8B-B14F-4D97-AF65-F5344CB8AC3E}">
        <p14:creationId xmlns:p14="http://schemas.microsoft.com/office/powerpoint/2010/main" val="3035750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938B78-0EFF-88AC-10AD-ABEEE2286B86}"/>
              </a:ext>
            </a:extLst>
          </p:cNvPr>
          <p:cNvSpPr>
            <a:spLocks noGrp="1"/>
          </p:cNvSpPr>
          <p:nvPr>
            <p:ph type="dt" sz="half" idx="10"/>
          </p:nvPr>
        </p:nvSpPr>
        <p:spPr/>
        <p:txBody>
          <a:bodyPr/>
          <a:lstStyle/>
          <a:p>
            <a:fld id="{80D3BD92-7526-4361-B7AD-1B48472734C6}" type="datetimeFigureOut">
              <a:rPr lang="en-US" smtClean="0"/>
              <a:t>2/24/2026</a:t>
            </a:fld>
            <a:endParaRPr lang="en-US"/>
          </a:p>
        </p:txBody>
      </p:sp>
      <p:sp>
        <p:nvSpPr>
          <p:cNvPr id="3" name="Footer Placeholder 2">
            <a:extLst>
              <a:ext uri="{FF2B5EF4-FFF2-40B4-BE49-F238E27FC236}">
                <a16:creationId xmlns:a16="http://schemas.microsoft.com/office/drawing/2014/main" id="{0D81DA18-8850-C20D-B6E0-5853156DA3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CED2CB-856B-0342-165B-4F9B5DA61479}"/>
              </a:ext>
            </a:extLst>
          </p:cNvPr>
          <p:cNvSpPr>
            <a:spLocks noGrp="1"/>
          </p:cNvSpPr>
          <p:nvPr>
            <p:ph type="sldNum" sz="quarter" idx="12"/>
          </p:nvPr>
        </p:nvSpPr>
        <p:spPr/>
        <p:txBody>
          <a:bodyPr/>
          <a:lstStyle/>
          <a:p>
            <a:fld id="{31413D91-E7F6-463D-81B4-FF4658DA545E}" type="slidenum">
              <a:rPr lang="en-US" smtClean="0"/>
              <a:t>‹#›</a:t>
            </a:fld>
            <a:endParaRPr lang="en-US"/>
          </a:p>
        </p:txBody>
      </p:sp>
    </p:spTree>
    <p:extLst>
      <p:ext uri="{BB962C8B-B14F-4D97-AF65-F5344CB8AC3E}">
        <p14:creationId xmlns:p14="http://schemas.microsoft.com/office/powerpoint/2010/main" val="1970671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859B3-0EC0-FC32-68D1-6A3FC5296F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802D57-4C32-E6B6-E832-BB9C20919B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0DD277-92AD-50AD-2A80-1CE34F9F1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772D7D-502D-6A38-8C1E-272CEF1C4986}"/>
              </a:ext>
            </a:extLst>
          </p:cNvPr>
          <p:cNvSpPr>
            <a:spLocks noGrp="1"/>
          </p:cNvSpPr>
          <p:nvPr>
            <p:ph type="dt" sz="half" idx="10"/>
          </p:nvPr>
        </p:nvSpPr>
        <p:spPr/>
        <p:txBody>
          <a:bodyPr/>
          <a:lstStyle/>
          <a:p>
            <a:fld id="{80D3BD92-7526-4361-B7AD-1B48472734C6}" type="datetimeFigureOut">
              <a:rPr lang="en-US" smtClean="0"/>
              <a:t>2/24/2026</a:t>
            </a:fld>
            <a:endParaRPr lang="en-US"/>
          </a:p>
        </p:txBody>
      </p:sp>
      <p:sp>
        <p:nvSpPr>
          <p:cNvPr id="6" name="Footer Placeholder 5">
            <a:extLst>
              <a:ext uri="{FF2B5EF4-FFF2-40B4-BE49-F238E27FC236}">
                <a16:creationId xmlns:a16="http://schemas.microsoft.com/office/drawing/2014/main" id="{F0F4E97C-A21F-D1FB-46AE-D1ADA9267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B1DF4-33EB-C524-3F24-A9A24B666564}"/>
              </a:ext>
            </a:extLst>
          </p:cNvPr>
          <p:cNvSpPr>
            <a:spLocks noGrp="1"/>
          </p:cNvSpPr>
          <p:nvPr>
            <p:ph type="sldNum" sz="quarter" idx="12"/>
          </p:nvPr>
        </p:nvSpPr>
        <p:spPr/>
        <p:txBody>
          <a:bodyPr/>
          <a:lstStyle/>
          <a:p>
            <a:fld id="{31413D91-E7F6-463D-81B4-FF4658DA545E}" type="slidenum">
              <a:rPr lang="en-US" smtClean="0"/>
              <a:t>‹#›</a:t>
            </a:fld>
            <a:endParaRPr lang="en-US"/>
          </a:p>
        </p:txBody>
      </p:sp>
    </p:spTree>
    <p:extLst>
      <p:ext uri="{BB962C8B-B14F-4D97-AF65-F5344CB8AC3E}">
        <p14:creationId xmlns:p14="http://schemas.microsoft.com/office/powerpoint/2010/main" val="1101729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CA6EE-BCBB-8BF0-281E-814ACC10F6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9D9336-4A45-90CF-0135-2BEC2A1C4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6449105-BFAE-50F8-ABAB-C49ED89418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8B2DD5-8884-6554-1F37-C99BB397CBD6}"/>
              </a:ext>
            </a:extLst>
          </p:cNvPr>
          <p:cNvSpPr>
            <a:spLocks noGrp="1"/>
          </p:cNvSpPr>
          <p:nvPr>
            <p:ph type="dt" sz="half" idx="10"/>
          </p:nvPr>
        </p:nvSpPr>
        <p:spPr/>
        <p:txBody>
          <a:bodyPr/>
          <a:lstStyle/>
          <a:p>
            <a:fld id="{80D3BD92-7526-4361-B7AD-1B48472734C6}" type="datetimeFigureOut">
              <a:rPr lang="en-US" smtClean="0"/>
              <a:t>2/24/2026</a:t>
            </a:fld>
            <a:endParaRPr lang="en-US"/>
          </a:p>
        </p:txBody>
      </p:sp>
      <p:sp>
        <p:nvSpPr>
          <p:cNvPr id="6" name="Footer Placeholder 5">
            <a:extLst>
              <a:ext uri="{FF2B5EF4-FFF2-40B4-BE49-F238E27FC236}">
                <a16:creationId xmlns:a16="http://schemas.microsoft.com/office/drawing/2014/main" id="{77901F00-41B6-4542-DAD6-BE2DF762A9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92404-BD74-3F52-78FD-97CCE10E3593}"/>
              </a:ext>
            </a:extLst>
          </p:cNvPr>
          <p:cNvSpPr>
            <a:spLocks noGrp="1"/>
          </p:cNvSpPr>
          <p:nvPr>
            <p:ph type="sldNum" sz="quarter" idx="12"/>
          </p:nvPr>
        </p:nvSpPr>
        <p:spPr/>
        <p:txBody>
          <a:bodyPr/>
          <a:lstStyle/>
          <a:p>
            <a:fld id="{31413D91-E7F6-463D-81B4-FF4658DA545E}" type="slidenum">
              <a:rPr lang="en-US" smtClean="0"/>
              <a:t>‹#›</a:t>
            </a:fld>
            <a:endParaRPr lang="en-US"/>
          </a:p>
        </p:txBody>
      </p:sp>
    </p:spTree>
    <p:extLst>
      <p:ext uri="{BB962C8B-B14F-4D97-AF65-F5344CB8AC3E}">
        <p14:creationId xmlns:p14="http://schemas.microsoft.com/office/powerpoint/2010/main" val="392499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1.jpe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image" Target="../media/image1.jpeg"/><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432869-1C06-C3F3-21A7-1681BB465B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89613C-4C63-3C2C-6DA5-5D33A680A0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2846C3-0F41-F173-4C59-48477D5A7D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D3BD92-7526-4361-B7AD-1B48472734C6}" type="datetimeFigureOut">
              <a:rPr lang="en-US" smtClean="0"/>
              <a:t>2/24/2026</a:t>
            </a:fld>
            <a:endParaRPr lang="en-US"/>
          </a:p>
        </p:txBody>
      </p:sp>
      <p:sp>
        <p:nvSpPr>
          <p:cNvPr id="5" name="Footer Placeholder 4">
            <a:extLst>
              <a:ext uri="{FF2B5EF4-FFF2-40B4-BE49-F238E27FC236}">
                <a16:creationId xmlns:a16="http://schemas.microsoft.com/office/drawing/2014/main" id="{32625809-8352-D1F1-7C38-A3B122E333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B94655-1CBE-0997-FEDB-BAABB3B18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413D91-E7F6-463D-81B4-FF4658DA545E}" type="slidenum">
              <a:rPr lang="en-US" smtClean="0"/>
              <a:t>‹#›</a:t>
            </a:fld>
            <a:endParaRPr lang="en-US"/>
          </a:p>
        </p:txBody>
      </p:sp>
    </p:spTree>
    <p:extLst>
      <p:ext uri="{BB962C8B-B14F-4D97-AF65-F5344CB8AC3E}">
        <p14:creationId xmlns:p14="http://schemas.microsoft.com/office/powerpoint/2010/main" val="190095059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60" r:id="rId14"/>
    <p:sldLayoutId id="2147483715" r:id="rId15"/>
    <p:sldLayoutId id="2147483716" r:id="rId16"/>
    <p:sldLayoutId id="214748373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51BD35-23A0-40ED-E308-81C4D15FAF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68B64C-81D2-B18C-3D1F-F8202B17BC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CC343C-B86D-19A6-F759-88358835B3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Gotham HTF Book" pitchFamily="2" charset="77"/>
              </a:defRPr>
            </a:lvl1pPr>
          </a:lstStyle>
          <a:p>
            <a:fld id="{0DBAF2E2-8F48-4AF1-A657-BCADFBA6D190}" type="datetimeFigureOut">
              <a:rPr lang="en-US" smtClean="0"/>
              <a:t>2/24/2026</a:t>
            </a:fld>
            <a:endParaRPr lang="en-US"/>
          </a:p>
        </p:txBody>
      </p:sp>
      <p:sp>
        <p:nvSpPr>
          <p:cNvPr id="5" name="Footer Placeholder 4">
            <a:extLst>
              <a:ext uri="{FF2B5EF4-FFF2-40B4-BE49-F238E27FC236}">
                <a16:creationId xmlns:a16="http://schemas.microsoft.com/office/drawing/2014/main" id="{12D68F41-2511-44F0-0BCA-59BD716540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Gotham HTF Book" pitchFamily="2" charset="77"/>
              </a:defRPr>
            </a:lvl1pPr>
          </a:lstStyle>
          <a:p>
            <a:endParaRPr lang="en-US"/>
          </a:p>
        </p:txBody>
      </p:sp>
      <p:sp>
        <p:nvSpPr>
          <p:cNvPr id="6" name="Slide Number Placeholder 5">
            <a:extLst>
              <a:ext uri="{FF2B5EF4-FFF2-40B4-BE49-F238E27FC236}">
                <a16:creationId xmlns:a16="http://schemas.microsoft.com/office/drawing/2014/main" id="{62C98860-F475-05FC-B394-69A4A0289B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Gotham HTF Book" pitchFamily="2" charset="77"/>
              </a:defRPr>
            </a:lvl1pPr>
          </a:lstStyle>
          <a:p>
            <a:fld id="{2420506F-405B-4660-8675-E7BE65EB7627}" type="slidenum">
              <a:rPr lang="en-US" smtClean="0"/>
              <a:t>‹#›</a:t>
            </a:fld>
            <a:endParaRPr lang="en-US"/>
          </a:p>
        </p:txBody>
      </p:sp>
    </p:spTree>
    <p:extLst>
      <p:ext uri="{BB962C8B-B14F-4D97-AF65-F5344CB8AC3E}">
        <p14:creationId xmlns:p14="http://schemas.microsoft.com/office/powerpoint/2010/main" val="21735232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Lst>
  <p:txStyles>
    <p:titleStyle>
      <a:lvl1pPr algn="l" defTabSz="914400" rtl="0" eaLnBrk="1" latinLnBrk="0" hangingPunct="1">
        <a:lnSpc>
          <a:spcPct val="90000"/>
        </a:lnSpc>
        <a:spcBef>
          <a:spcPct val="0"/>
        </a:spcBef>
        <a:buNone/>
        <a:defRPr sz="4400" b="0" i="0" kern="1200">
          <a:solidFill>
            <a:schemeClr val="tx1"/>
          </a:solidFill>
          <a:latin typeface="Gotham HTF Boo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HTF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HTF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HTF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HTF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HTF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51BD35-23A0-40ED-E308-81C4D15FAF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68B64C-81D2-B18C-3D1F-F8202B17BC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CC343C-B86D-19A6-F759-88358835B3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Gotham HTF Book" pitchFamily="2" charset="77"/>
              </a:defRPr>
            </a:lvl1pPr>
          </a:lstStyle>
          <a:p>
            <a:fld id="{0DBAF2E2-8F48-4AF1-A657-BCADFBA6D190}" type="datetimeFigureOut">
              <a:rPr lang="en-US" smtClean="0"/>
              <a:t>2/24/2026</a:t>
            </a:fld>
            <a:endParaRPr lang="en-US"/>
          </a:p>
        </p:txBody>
      </p:sp>
      <p:sp>
        <p:nvSpPr>
          <p:cNvPr id="5" name="Footer Placeholder 4">
            <a:extLst>
              <a:ext uri="{FF2B5EF4-FFF2-40B4-BE49-F238E27FC236}">
                <a16:creationId xmlns:a16="http://schemas.microsoft.com/office/drawing/2014/main" id="{12D68F41-2511-44F0-0BCA-59BD716540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Gotham HTF Book" pitchFamily="2" charset="77"/>
              </a:defRPr>
            </a:lvl1pPr>
          </a:lstStyle>
          <a:p>
            <a:endParaRPr lang="en-US"/>
          </a:p>
        </p:txBody>
      </p:sp>
      <p:sp>
        <p:nvSpPr>
          <p:cNvPr id="6" name="Slide Number Placeholder 5">
            <a:extLst>
              <a:ext uri="{FF2B5EF4-FFF2-40B4-BE49-F238E27FC236}">
                <a16:creationId xmlns:a16="http://schemas.microsoft.com/office/drawing/2014/main" id="{62C98860-F475-05FC-B394-69A4A0289B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Gotham HTF Book" pitchFamily="2" charset="77"/>
              </a:defRPr>
            </a:lvl1pPr>
          </a:lstStyle>
          <a:p>
            <a:fld id="{2420506F-405B-4660-8675-E7BE65EB7627}" type="slidenum">
              <a:rPr lang="en-US" smtClean="0"/>
              <a:t>‹#›</a:t>
            </a:fld>
            <a:endParaRPr lang="en-US"/>
          </a:p>
        </p:txBody>
      </p:sp>
    </p:spTree>
    <p:extLst>
      <p:ext uri="{BB962C8B-B14F-4D97-AF65-F5344CB8AC3E}">
        <p14:creationId xmlns:p14="http://schemas.microsoft.com/office/powerpoint/2010/main" val="313221836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Lst>
  <p:txStyles>
    <p:titleStyle>
      <a:lvl1pPr algn="l" defTabSz="914400" rtl="0" eaLnBrk="1" latinLnBrk="0" hangingPunct="1">
        <a:lnSpc>
          <a:spcPct val="90000"/>
        </a:lnSpc>
        <a:spcBef>
          <a:spcPct val="0"/>
        </a:spcBef>
        <a:buNone/>
        <a:defRPr sz="4400" b="0" i="0" kern="1200">
          <a:solidFill>
            <a:schemeClr val="tx1"/>
          </a:solidFill>
          <a:latin typeface="Gotham HTF Boo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HTF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HTF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HTF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HTF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HTF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ixabay.com/en/snapchat-social-media-photograph-1360003/" TargetMode="External"/><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hyperlink" Target="https://mn.gov/mnit/about-mnit/accessibility/training/" TargetMode="External"/><Relationship Id="rId4" Type="http://schemas.openxmlformats.org/officeDocument/2006/relationships/hyperlink" Target="https://www.ada.gov/resources/small-entity-compliance-guid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hyperlink" Target="http://www.w3.org/WAI/" TargetMode="External"/><Relationship Id="rId4" Type="http://schemas.openxmlformats.org/officeDocument/2006/relationships/hyperlink" Target="http://www.wave.webaim.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162CD-42EB-ADEA-8E65-53F7901CA393}"/>
              </a:ext>
            </a:extLst>
          </p:cNvPr>
          <p:cNvSpPr>
            <a:spLocks noGrp="1"/>
          </p:cNvSpPr>
          <p:nvPr>
            <p:ph type="ctrTitle"/>
          </p:nvPr>
        </p:nvSpPr>
        <p:spPr>
          <a:xfrm>
            <a:off x="960582" y="1214438"/>
            <a:ext cx="10474036" cy="2387600"/>
          </a:xfrm>
        </p:spPr>
        <p:txBody>
          <a:bodyPr/>
          <a:lstStyle/>
          <a:p>
            <a:r>
              <a:rPr lang="en-US"/>
              <a:t>Website Accessibility &amp; the ADA</a:t>
            </a:r>
          </a:p>
        </p:txBody>
      </p:sp>
      <p:sp>
        <p:nvSpPr>
          <p:cNvPr id="3" name="Subtitle 2">
            <a:extLst>
              <a:ext uri="{FF2B5EF4-FFF2-40B4-BE49-F238E27FC236}">
                <a16:creationId xmlns:a16="http://schemas.microsoft.com/office/drawing/2014/main" id="{BA855CE7-E5F8-8258-F9DE-A736A47260D0}"/>
              </a:ext>
            </a:extLst>
          </p:cNvPr>
          <p:cNvSpPr>
            <a:spLocks noGrp="1"/>
          </p:cNvSpPr>
          <p:nvPr>
            <p:ph type="subTitle" idx="1"/>
          </p:nvPr>
        </p:nvSpPr>
        <p:spPr/>
        <p:txBody>
          <a:bodyPr/>
          <a:lstStyle/>
          <a:p>
            <a:r>
              <a:rPr lang="en-US"/>
              <a:t>Megan J. Griffith</a:t>
            </a:r>
          </a:p>
          <a:p>
            <a:r>
              <a:rPr lang="en-US"/>
              <a:t>Senior Municipal Law Attorney</a:t>
            </a:r>
          </a:p>
          <a:p>
            <a:r>
              <a:rPr lang="en-US"/>
              <a:t>Kentucky League of Cities</a:t>
            </a:r>
          </a:p>
        </p:txBody>
      </p:sp>
    </p:spTree>
    <p:extLst>
      <p:ext uri="{BB962C8B-B14F-4D97-AF65-F5344CB8AC3E}">
        <p14:creationId xmlns:p14="http://schemas.microsoft.com/office/powerpoint/2010/main" val="1181015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953A-382F-2E2C-0D58-762CB24554E1}"/>
              </a:ext>
            </a:extLst>
          </p:cNvPr>
          <p:cNvSpPr>
            <a:spLocks noGrp="1"/>
          </p:cNvSpPr>
          <p:nvPr>
            <p:ph type="ctrTitle"/>
          </p:nvPr>
        </p:nvSpPr>
        <p:spPr>
          <a:xfrm>
            <a:off x="1524000" y="1122363"/>
            <a:ext cx="10022732" cy="2387600"/>
          </a:xfrm>
        </p:spPr>
        <p:txBody>
          <a:bodyPr/>
          <a:lstStyle/>
          <a:p>
            <a:r>
              <a:rPr lang="en-US"/>
              <a:t>How Do We Implement WCAG?</a:t>
            </a:r>
          </a:p>
        </p:txBody>
      </p:sp>
      <p:sp>
        <p:nvSpPr>
          <p:cNvPr id="3" name="Subtitle 2">
            <a:extLst>
              <a:ext uri="{FF2B5EF4-FFF2-40B4-BE49-F238E27FC236}">
                <a16:creationId xmlns:a16="http://schemas.microsoft.com/office/drawing/2014/main" id="{ACFB2E87-3A5A-3F65-F4AE-84CF5829E05E}"/>
              </a:ext>
            </a:extLst>
          </p:cNvPr>
          <p:cNvSpPr>
            <a:spLocks noGrp="1"/>
          </p:cNvSpPr>
          <p:nvPr>
            <p:ph type="subTitle" idx="1"/>
          </p:nvPr>
        </p:nvSpPr>
        <p:spPr/>
        <p:txBody>
          <a:bodyPr/>
          <a:lstStyle/>
          <a:p>
            <a:r>
              <a:rPr lang="en-US"/>
              <a:t>Zack Looney</a:t>
            </a:r>
          </a:p>
          <a:p>
            <a:r>
              <a:rPr lang="en-US"/>
              <a:t>Front End Designer &amp; Developer</a:t>
            </a:r>
          </a:p>
          <a:p>
            <a:r>
              <a:rPr lang="en-US"/>
              <a:t>Kentucky League of Cities</a:t>
            </a:r>
          </a:p>
        </p:txBody>
      </p:sp>
    </p:spTree>
    <p:extLst>
      <p:ext uri="{BB962C8B-B14F-4D97-AF65-F5344CB8AC3E}">
        <p14:creationId xmlns:p14="http://schemas.microsoft.com/office/powerpoint/2010/main" val="2621385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F25043-02A5-F966-74A3-A5428888E089}"/>
              </a:ext>
            </a:extLst>
          </p:cNvPr>
          <p:cNvSpPr>
            <a:spLocks noGrp="1"/>
          </p:cNvSpPr>
          <p:nvPr>
            <p:ph type="title"/>
          </p:nvPr>
        </p:nvSpPr>
        <p:spPr/>
        <p:txBody>
          <a:bodyPr anchor="ctr">
            <a:normAutofit/>
          </a:bodyPr>
          <a:lstStyle/>
          <a:p>
            <a:r>
              <a:rPr lang="en-US" sz="7200" spc="300">
                <a:highlight>
                  <a:srgbClr val="FFFF00"/>
                </a:highlight>
              </a:rPr>
              <a:t>P</a:t>
            </a:r>
            <a:r>
              <a:rPr lang="en-US" sz="7200" spc="300"/>
              <a:t>OUR</a:t>
            </a:r>
          </a:p>
        </p:txBody>
      </p:sp>
      <p:sp>
        <p:nvSpPr>
          <p:cNvPr id="6" name="Content Placeholder 5">
            <a:extLst>
              <a:ext uri="{FF2B5EF4-FFF2-40B4-BE49-F238E27FC236}">
                <a16:creationId xmlns:a16="http://schemas.microsoft.com/office/drawing/2014/main" id="{486166EB-A921-C337-A535-6A6B60E55D58}"/>
              </a:ext>
            </a:extLst>
          </p:cNvPr>
          <p:cNvSpPr>
            <a:spLocks noGrp="1"/>
          </p:cNvSpPr>
          <p:nvPr>
            <p:ph idx="1"/>
          </p:nvPr>
        </p:nvSpPr>
        <p:spPr/>
        <p:txBody>
          <a:bodyPr>
            <a:normAutofit/>
          </a:bodyPr>
          <a:lstStyle/>
          <a:p>
            <a:pPr marL="0" indent="0">
              <a:buNone/>
            </a:pPr>
            <a:r>
              <a:rPr lang="en-US" sz="4800" b="1"/>
              <a:t>Perceivable:</a:t>
            </a:r>
          </a:p>
          <a:p>
            <a:pPr lvl="1">
              <a:buFont typeface="Wingdings" panose="05000000000000000000" pitchFamily="2" charset="2"/>
              <a:buChar char="v"/>
            </a:pPr>
            <a:r>
              <a:rPr lang="en-US" sz="4800"/>
              <a:t> Provide alt-text for images / media</a:t>
            </a:r>
          </a:p>
          <a:p>
            <a:pPr lvl="1">
              <a:buFont typeface="Wingdings" panose="05000000000000000000" pitchFamily="2" charset="2"/>
              <a:buChar char="v"/>
            </a:pPr>
            <a:r>
              <a:rPr lang="en-US" sz="4800"/>
              <a:t> Use strong color contrast</a:t>
            </a:r>
          </a:p>
          <a:p>
            <a:pPr lvl="1">
              <a:buFont typeface="Wingdings" panose="05000000000000000000" pitchFamily="2" charset="2"/>
              <a:buChar char="v"/>
            </a:pPr>
            <a:r>
              <a:rPr lang="en-US" sz="4800"/>
              <a:t> Add captions to video / audio</a:t>
            </a:r>
          </a:p>
          <a:p>
            <a:pPr lvl="1">
              <a:buFont typeface="Wingdings" panose="05000000000000000000" pitchFamily="2" charset="2"/>
              <a:buChar char="v"/>
            </a:pPr>
            <a:r>
              <a:rPr lang="en-US" sz="4800"/>
              <a:t> Make layouts adaptable</a:t>
            </a:r>
          </a:p>
          <a:p>
            <a:endParaRPr lang="en-US"/>
          </a:p>
          <a:p>
            <a:endParaRPr lang="en-US"/>
          </a:p>
        </p:txBody>
      </p:sp>
    </p:spTree>
    <p:extLst>
      <p:ext uri="{BB962C8B-B14F-4D97-AF65-F5344CB8AC3E}">
        <p14:creationId xmlns:p14="http://schemas.microsoft.com/office/powerpoint/2010/main" val="934594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C13B4-3F77-35ED-7B4D-3C0D76A758E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5014640-5AD8-B0CD-52EE-A394D5D35D99}"/>
              </a:ext>
            </a:extLst>
          </p:cNvPr>
          <p:cNvSpPr>
            <a:spLocks noGrp="1"/>
          </p:cNvSpPr>
          <p:nvPr>
            <p:ph type="title"/>
          </p:nvPr>
        </p:nvSpPr>
        <p:spPr/>
        <p:txBody>
          <a:bodyPr anchor="ctr">
            <a:normAutofit/>
          </a:bodyPr>
          <a:lstStyle/>
          <a:p>
            <a:r>
              <a:rPr lang="en-US" sz="7200" spc="300"/>
              <a:t>P</a:t>
            </a:r>
            <a:r>
              <a:rPr lang="en-US" sz="7200" spc="300">
                <a:highlight>
                  <a:srgbClr val="FFFF00"/>
                </a:highlight>
              </a:rPr>
              <a:t>O</a:t>
            </a:r>
            <a:r>
              <a:rPr lang="en-US" sz="7200" spc="300"/>
              <a:t>UR</a:t>
            </a:r>
          </a:p>
        </p:txBody>
      </p:sp>
      <p:sp>
        <p:nvSpPr>
          <p:cNvPr id="6" name="Content Placeholder 5">
            <a:extLst>
              <a:ext uri="{FF2B5EF4-FFF2-40B4-BE49-F238E27FC236}">
                <a16:creationId xmlns:a16="http://schemas.microsoft.com/office/drawing/2014/main" id="{A728B32F-BA5C-876C-5A57-CB52E903F360}"/>
              </a:ext>
            </a:extLst>
          </p:cNvPr>
          <p:cNvSpPr>
            <a:spLocks noGrp="1"/>
          </p:cNvSpPr>
          <p:nvPr>
            <p:ph idx="1"/>
          </p:nvPr>
        </p:nvSpPr>
        <p:spPr/>
        <p:txBody>
          <a:bodyPr>
            <a:normAutofit/>
          </a:bodyPr>
          <a:lstStyle/>
          <a:p>
            <a:pPr marL="0" indent="0">
              <a:buNone/>
            </a:pPr>
            <a:r>
              <a:rPr lang="en-US" sz="4800" b="1"/>
              <a:t>Operable:</a:t>
            </a:r>
          </a:p>
          <a:p>
            <a:pPr lvl="1">
              <a:buFont typeface="Wingdings" panose="05000000000000000000" pitchFamily="2" charset="2"/>
              <a:buChar char="v"/>
            </a:pPr>
            <a:r>
              <a:rPr lang="en-US" sz="4800"/>
              <a:t> All functions work via keyboard</a:t>
            </a:r>
          </a:p>
          <a:p>
            <a:pPr lvl="1">
              <a:buFont typeface="Wingdings" panose="05000000000000000000" pitchFamily="2" charset="2"/>
              <a:buChar char="v"/>
            </a:pPr>
            <a:r>
              <a:rPr lang="en-US" sz="4800"/>
              <a:t> Show clear focus indicators</a:t>
            </a:r>
          </a:p>
          <a:p>
            <a:pPr lvl="1">
              <a:buFont typeface="Wingdings" panose="05000000000000000000" pitchFamily="2" charset="2"/>
              <a:buChar char="v"/>
            </a:pPr>
            <a:r>
              <a:rPr lang="en-US" sz="4800"/>
              <a:t> Limit flashing</a:t>
            </a:r>
          </a:p>
          <a:p>
            <a:pPr lvl="1">
              <a:buFont typeface="Wingdings" panose="05000000000000000000" pitchFamily="2" charset="2"/>
              <a:buChar char="v"/>
            </a:pPr>
            <a:r>
              <a:rPr lang="en-US" sz="4800"/>
              <a:t> Use consistent navigation</a:t>
            </a:r>
          </a:p>
          <a:p>
            <a:endParaRPr lang="en-US"/>
          </a:p>
          <a:p>
            <a:endParaRPr lang="en-US"/>
          </a:p>
        </p:txBody>
      </p:sp>
    </p:spTree>
    <p:extLst>
      <p:ext uri="{BB962C8B-B14F-4D97-AF65-F5344CB8AC3E}">
        <p14:creationId xmlns:p14="http://schemas.microsoft.com/office/powerpoint/2010/main" val="3378538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AC98E-A63F-B511-CFE4-A7F7341DF2E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31D2E16-D50E-2136-879A-14A696A8C733}"/>
              </a:ext>
            </a:extLst>
          </p:cNvPr>
          <p:cNvSpPr>
            <a:spLocks noGrp="1"/>
          </p:cNvSpPr>
          <p:nvPr>
            <p:ph type="title"/>
          </p:nvPr>
        </p:nvSpPr>
        <p:spPr/>
        <p:txBody>
          <a:bodyPr anchor="ctr">
            <a:normAutofit/>
          </a:bodyPr>
          <a:lstStyle/>
          <a:p>
            <a:r>
              <a:rPr lang="en-US" sz="7800" spc="300"/>
              <a:t>PO</a:t>
            </a:r>
            <a:r>
              <a:rPr lang="en-US" sz="7800" spc="300">
                <a:highlight>
                  <a:srgbClr val="FFFF00"/>
                </a:highlight>
              </a:rPr>
              <a:t>U</a:t>
            </a:r>
            <a:r>
              <a:rPr lang="en-US" sz="7800" spc="300"/>
              <a:t>R</a:t>
            </a:r>
          </a:p>
        </p:txBody>
      </p:sp>
      <p:sp>
        <p:nvSpPr>
          <p:cNvPr id="6" name="Content Placeholder 5">
            <a:extLst>
              <a:ext uri="{FF2B5EF4-FFF2-40B4-BE49-F238E27FC236}">
                <a16:creationId xmlns:a16="http://schemas.microsoft.com/office/drawing/2014/main" id="{0AFA1779-32FA-B335-DAF4-CB0001AB9D62}"/>
              </a:ext>
            </a:extLst>
          </p:cNvPr>
          <p:cNvSpPr>
            <a:spLocks noGrp="1"/>
          </p:cNvSpPr>
          <p:nvPr>
            <p:ph idx="1"/>
          </p:nvPr>
        </p:nvSpPr>
        <p:spPr/>
        <p:txBody>
          <a:bodyPr>
            <a:normAutofit/>
          </a:bodyPr>
          <a:lstStyle/>
          <a:p>
            <a:pPr marL="0" indent="0">
              <a:buNone/>
            </a:pPr>
            <a:r>
              <a:rPr lang="en-US" sz="4800" b="1"/>
              <a:t>Understandable:</a:t>
            </a:r>
          </a:p>
          <a:p>
            <a:pPr lvl="1">
              <a:buFont typeface="Wingdings" panose="05000000000000000000" pitchFamily="2" charset="2"/>
              <a:buChar char="v"/>
            </a:pPr>
            <a:r>
              <a:rPr lang="en-US" sz="4800"/>
              <a:t> Use clear language</a:t>
            </a:r>
          </a:p>
          <a:p>
            <a:pPr lvl="1">
              <a:buFont typeface="Wingdings" panose="05000000000000000000" pitchFamily="2" charset="2"/>
              <a:buChar char="v"/>
            </a:pPr>
            <a:r>
              <a:rPr lang="en-US" sz="4800"/>
              <a:t> Predictable page behavior</a:t>
            </a:r>
          </a:p>
          <a:p>
            <a:pPr lvl="1">
              <a:buFont typeface="Wingdings" panose="05000000000000000000" pitchFamily="2" charset="2"/>
              <a:buChar char="v"/>
            </a:pPr>
            <a:r>
              <a:rPr lang="en-US" sz="4800"/>
              <a:t> Help users fix errors</a:t>
            </a:r>
          </a:p>
          <a:p>
            <a:pPr marL="0" indent="0">
              <a:buNone/>
            </a:pPr>
            <a:endParaRPr lang="en-US"/>
          </a:p>
          <a:p>
            <a:endParaRPr lang="en-US"/>
          </a:p>
        </p:txBody>
      </p:sp>
    </p:spTree>
    <p:extLst>
      <p:ext uri="{BB962C8B-B14F-4D97-AF65-F5344CB8AC3E}">
        <p14:creationId xmlns:p14="http://schemas.microsoft.com/office/powerpoint/2010/main" val="1146326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239E7-D11F-5D31-46AF-03B114149DE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64F64F3-871F-388C-B659-F6D4E15EBC60}"/>
              </a:ext>
            </a:extLst>
          </p:cNvPr>
          <p:cNvSpPr>
            <a:spLocks noGrp="1"/>
          </p:cNvSpPr>
          <p:nvPr>
            <p:ph type="title"/>
          </p:nvPr>
        </p:nvSpPr>
        <p:spPr/>
        <p:txBody>
          <a:bodyPr anchor="ctr">
            <a:normAutofit/>
          </a:bodyPr>
          <a:lstStyle/>
          <a:p>
            <a:r>
              <a:rPr lang="en-US" sz="7800" spc="300"/>
              <a:t>POU</a:t>
            </a:r>
            <a:r>
              <a:rPr lang="en-US" sz="7800" spc="300">
                <a:highlight>
                  <a:srgbClr val="FFFF00"/>
                </a:highlight>
              </a:rPr>
              <a:t>R</a:t>
            </a:r>
          </a:p>
        </p:txBody>
      </p:sp>
      <p:sp>
        <p:nvSpPr>
          <p:cNvPr id="6" name="Content Placeholder 5">
            <a:extLst>
              <a:ext uri="{FF2B5EF4-FFF2-40B4-BE49-F238E27FC236}">
                <a16:creationId xmlns:a16="http://schemas.microsoft.com/office/drawing/2014/main" id="{2AA9FDFB-78D4-0B4A-9D34-605593776642}"/>
              </a:ext>
            </a:extLst>
          </p:cNvPr>
          <p:cNvSpPr>
            <a:spLocks noGrp="1"/>
          </p:cNvSpPr>
          <p:nvPr>
            <p:ph idx="1"/>
          </p:nvPr>
        </p:nvSpPr>
        <p:spPr/>
        <p:txBody>
          <a:bodyPr>
            <a:normAutofit/>
          </a:bodyPr>
          <a:lstStyle/>
          <a:p>
            <a:pPr marL="0" indent="0">
              <a:buNone/>
            </a:pPr>
            <a:r>
              <a:rPr lang="en-US" sz="4800" b="1"/>
              <a:t>Robust:</a:t>
            </a:r>
          </a:p>
          <a:p>
            <a:pPr lvl="1">
              <a:buFont typeface="Wingdings" panose="05000000000000000000" pitchFamily="2" charset="2"/>
              <a:buChar char="v"/>
            </a:pPr>
            <a:r>
              <a:rPr lang="en-US" sz="4800"/>
              <a:t> Support assistive technology</a:t>
            </a:r>
          </a:p>
          <a:p>
            <a:pPr lvl="1">
              <a:buFont typeface="Wingdings" panose="05000000000000000000" pitchFamily="2" charset="2"/>
              <a:buChar char="v"/>
            </a:pPr>
            <a:r>
              <a:rPr lang="en-US" sz="4800"/>
              <a:t> Use semantic, valid code</a:t>
            </a:r>
          </a:p>
          <a:p>
            <a:pPr lvl="1">
              <a:buFont typeface="Wingdings" panose="05000000000000000000" pitchFamily="2" charset="2"/>
              <a:buChar char="v"/>
            </a:pPr>
            <a:r>
              <a:rPr lang="en-US" sz="4800"/>
              <a:t> Announce status changes properly</a:t>
            </a:r>
          </a:p>
          <a:p>
            <a:endParaRPr lang="en-US"/>
          </a:p>
        </p:txBody>
      </p:sp>
    </p:spTree>
    <p:extLst>
      <p:ext uri="{BB962C8B-B14F-4D97-AF65-F5344CB8AC3E}">
        <p14:creationId xmlns:p14="http://schemas.microsoft.com/office/powerpoint/2010/main" val="3627577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3A34A-D544-C553-DD94-469E87720B82}"/>
              </a:ext>
            </a:extLst>
          </p:cNvPr>
          <p:cNvSpPr>
            <a:spLocks noGrp="1"/>
          </p:cNvSpPr>
          <p:nvPr>
            <p:ph type="title"/>
          </p:nvPr>
        </p:nvSpPr>
        <p:spPr/>
        <p:txBody>
          <a:bodyPr anchor="ctr">
            <a:normAutofit/>
          </a:bodyPr>
          <a:lstStyle/>
          <a:p>
            <a:r>
              <a:rPr lang="en-US" sz="5400"/>
              <a:t>Common Financial Chart Problems</a:t>
            </a:r>
          </a:p>
        </p:txBody>
      </p:sp>
      <p:sp>
        <p:nvSpPr>
          <p:cNvPr id="4" name="Content Placeholder 3">
            <a:extLst>
              <a:ext uri="{FF2B5EF4-FFF2-40B4-BE49-F238E27FC236}">
                <a16:creationId xmlns:a16="http://schemas.microsoft.com/office/drawing/2014/main" id="{3BFFA6F2-25AB-DA77-A372-569E70DE7A53}"/>
              </a:ext>
            </a:extLst>
          </p:cNvPr>
          <p:cNvSpPr>
            <a:spLocks noGrp="1"/>
          </p:cNvSpPr>
          <p:nvPr>
            <p:ph idx="1"/>
          </p:nvPr>
        </p:nvSpPr>
        <p:spPr/>
        <p:txBody>
          <a:bodyPr>
            <a:noAutofit/>
          </a:bodyPr>
          <a:lstStyle/>
          <a:p>
            <a:pPr marL="342900" indent="-342900">
              <a:buFont typeface="Arial" panose="020B0604020202020204" pitchFamily="34" charset="0"/>
              <a:buChar char="•"/>
            </a:pPr>
            <a:r>
              <a:rPr lang="en-US" sz="4400"/>
              <a:t>Color as the only means of conveying information</a:t>
            </a:r>
          </a:p>
          <a:p>
            <a:pPr marL="342900" indent="-342900">
              <a:buFont typeface="Arial" panose="020B0604020202020204" pitchFamily="34" charset="0"/>
              <a:buChar char="•"/>
            </a:pPr>
            <a:r>
              <a:rPr lang="en-US" sz="4400"/>
              <a:t>Insufficient contrast between data series</a:t>
            </a:r>
          </a:p>
          <a:p>
            <a:pPr marL="342900" indent="-342900">
              <a:buFont typeface="Arial" panose="020B0604020202020204" pitchFamily="34" charset="0"/>
              <a:buChar char="•"/>
            </a:pPr>
            <a:r>
              <a:rPr lang="en-US" sz="4400"/>
              <a:t>No keyboard access to interactive elements</a:t>
            </a:r>
          </a:p>
          <a:p>
            <a:pPr marL="342900" indent="-342900">
              <a:buFont typeface="Arial" panose="020B0604020202020204" pitchFamily="34" charset="0"/>
              <a:buChar char="•"/>
            </a:pPr>
            <a:r>
              <a:rPr lang="en-US" sz="4400"/>
              <a:t>Missing or inadequate alternative text</a:t>
            </a:r>
          </a:p>
        </p:txBody>
      </p:sp>
    </p:spTree>
    <p:extLst>
      <p:ext uri="{BB962C8B-B14F-4D97-AF65-F5344CB8AC3E}">
        <p14:creationId xmlns:p14="http://schemas.microsoft.com/office/powerpoint/2010/main" val="258020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77C28-3A86-5E8B-B5CC-9F73F15D7305}"/>
              </a:ext>
            </a:extLst>
          </p:cNvPr>
          <p:cNvSpPr>
            <a:spLocks noGrp="1"/>
          </p:cNvSpPr>
          <p:nvPr>
            <p:ph type="title"/>
          </p:nvPr>
        </p:nvSpPr>
        <p:spPr/>
        <p:txBody>
          <a:bodyPr anchor="ctr">
            <a:normAutofit/>
          </a:bodyPr>
          <a:lstStyle/>
          <a:p>
            <a:r>
              <a:rPr lang="en-US"/>
              <a:t>Solution 1: Color + Pattern/Texture</a:t>
            </a:r>
          </a:p>
        </p:txBody>
      </p:sp>
      <p:sp>
        <p:nvSpPr>
          <p:cNvPr id="3" name="Content Placeholder 2">
            <a:extLst>
              <a:ext uri="{FF2B5EF4-FFF2-40B4-BE49-F238E27FC236}">
                <a16:creationId xmlns:a16="http://schemas.microsoft.com/office/drawing/2014/main" id="{6401B245-65E9-01BB-BA26-ECDEB684D250}"/>
              </a:ext>
            </a:extLst>
          </p:cNvPr>
          <p:cNvSpPr>
            <a:spLocks noGrp="1"/>
          </p:cNvSpPr>
          <p:nvPr>
            <p:ph sz="half" idx="1"/>
          </p:nvPr>
        </p:nvSpPr>
        <p:spPr/>
        <p:txBody>
          <a:bodyPr>
            <a:normAutofit/>
          </a:bodyPr>
          <a:lstStyle/>
          <a:p>
            <a:r>
              <a:rPr lang="en-US" b="1"/>
              <a:t>Never rely on color alone. Add visual patterns:</a:t>
            </a:r>
          </a:p>
          <a:p>
            <a:pPr marL="342900" indent="-342900">
              <a:buFont typeface="Arial" panose="020B0604020202020204" pitchFamily="34" charset="0"/>
              <a:buChar char="•"/>
            </a:pPr>
            <a:r>
              <a:rPr lang="en-US"/>
              <a:t>Use different line styles (solid, dashed, dotted)</a:t>
            </a:r>
          </a:p>
          <a:p>
            <a:pPr marL="342900" indent="-342900">
              <a:buFont typeface="Arial" panose="020B0604020202020204" pitchFamily="34" charset="0"/>
              <a:buChar char="•"/>
            </a:pPr>
            <a:r>
              <a:rPr lang="en-US"/>
              <a:t>Add patterns to bar fills (stripes, dots, hatching)</a:t>
            </a:r>
          </a:p>
          <a:p>
            <a:pPr marL="342900" indent="-342900">
              <a:buFont typeface="Arial" panose="020B0604020202020204" pitchFamily="34" charset="0"/>
              <a:buChar char="•"/>
            </a:pPr>
            <a:r>
              <a:rPr lang="en-US"/>
              <a:t>Use shapes for data points (circle, square, triangle)</a:t>
            </a:r>
          </a:p>
        </p:txBody>
      </p:sp>
      <p:pic>
        <p:nvPicPr>
          <p:cNvPr id="10" name="Content Placeholder 9">
            <a:extLst>
              <a:ext uri="{FF2B5EF4-FFF2-40B4-BE49-F238E27FC236}">
                <a16:creationId xmlns:a16="http://schemas.microsoft.com/office/drawing/2014/main" id="{6E1C67BB-8503-B4B7-21E2-4678C2C5EA6B}"/>
              </a:ext>
            </a:extLst>
          </p:cNvPr>
          <p:cNvPicPr>
            <a:picLocks noGrp="1" noChangeAspect="1"/>
          </p:cNvPicPr>
          <p:nvPr>
            <p:ph sz="half" idx="2"/>
          </p:nvPr>
        </p:nvPicPr>
        <p:blipFill>
          <a:blip r:embed="rId2"/>
          <a:stretch>
            <a:fillRect/>
          </a:stretch>
        </p:blipFill>
        <p:spPr>
          <a:xfrm>
            <a:off x="6172200" y="2098542"/>
            <a:ext cx="5181600" cy="3805503"/>
          </a:xfrm>
          <a:prstGeom prst="rect">
            <a:avLst/>
          </a:prstGeom>
          <a:noFill/>
        </p:spPr>
      </p:pic>
    </p:spTree>
    <p:extLst>
      <p:ext uri="{BB962C8B-B14F-4D97-AF65-F5344CB8AC3E}">
        <p14:creationId xmlns:p14="http://schemas.microsoft.com/office/powerpoint/2010/main" val="2104451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2D46B-3DD3-E6F0-C9E9-811B81066609}"/>
              </a:ext>
            </a:extLst>
          </p:cNvPr>
          <p:cNvSpPr>
            <a:spLocks noGrp="1"/>
          </p:cNvSpPr>
          <p:nvPr>
            <p:ph type="title"/>
          </p:nvPr>
        </p:nvSpPr>
        <p:spPr/>
        <p:txBody>
          <a:bodyPr anchor="ctr">
            <a:normAutofit/>
          </a:bodyPr>
          <a:lstStyle/>
          <a:p>
            <a:r>
              <a:rPr lang="en-US"/>
              <a:t>Solution 2: Provide Data Tables</a:t>
            </a:r>
          </a:p>
        </p:txBody>
      </p:sp>
      <p:sp>
        <p:nvSpPr>
          <p:cNvPr id="3" name="Content Placeholder 2">
            <a:extLst>
              <a:ext uri="{FF2B5EF4-FFF2-40B4-BE49-F238E27FC236}">
                <a16:creationId xmlns:a16="http://schemas.microsoft.com/office/drawing/2014/main" id="{71DE6EF8-AACC-6F30-86D9-3604ED69DA60}"/>
              </a:ext>
            </a:extLst>
          </p:cNvPr>
          <p:cNvSpPr>
            <a:spLocks noGrp="1"/>
          </p:cNvSpPr>
          <p:nvPr>
            <p:ph sz="half" idx="1"/>
          </p:nvPr>
        </p:nvSpPr>
        <p:spPr>
          <a:xfrm>
            <a:off x="838200" y="1825625"/>
            <a:ext cx="5181600" cy="4351338"/>
          </a:xfrm>
        </p:spPr>
        <p:txBody>
          <a:bodyPr>
            <a:normAutofit/>
          </a:bodyPr>
          <a:lstStyle/>
          <a:p>
            <a:pPr marL="0" indent="0">
              <a:buNone/>
            </a:pPr>
            <a:r>
              <a:rPr lang="en-US" b="1"/>
              <a:t>Level AA Best Practice (not required)</a:t>
            </a:r>
          </a:p>
          <a:p>
            <a:pPr marL="342900" indent="-342900">
              <a:buFont typeface="Arial" panose="020B0604020202020204" pitchFamily="34" charset="0"/>
              <a:buChar char="•"/>
            </a:pPr>
            <a:r>
              <a:rPr lang="en-US"/>
              <a:t>Offer downloadable CSV or Excel files</a:t>
            </a:r>
          </a:p>
          <a:p>
            <a:pPr marL="342900" indent="-342900">
              <a:buFont typeface="Arial" panose="020B0604020202020204" pitchFamily="34" charset="0"/>
              <a:buChar char="•"/>
            </a:pPr>
            <a:r>
              <a:rPr lang="en-US"/>
              <a:t>Include accessible HTML data tables</a:t>
            </a:r>
          </a:p>
          <a:p>
            <a:pPr marL="342900" indent="-342900">
              <a:buFont typeface="Arial" panose="020B0604020202020204" pitchFamily="34" charset="0"/>
              <a:buChar char="•"/>
            </a:pPr>
            <a:r>
              <a:rPr lang="en-US"/>
              <a:t>Use proper table headers and scope attributes</a:t>
            </a:r>
          </a:p>
        </p:txBody>
      </p:sp>
      <p:pic>
        <p:nvPicPr>
          <p:cNvPr id="18" name="Content Placeholder 17">
            <a:extLst>
              <a:ext uri="{FF2B5EF4-FFF2-40B4-BE49-F238E27FC236}">
                <a16:creationId xmlns:a16="http://schemas.microsoft.com/office/drawing/2014/main" id="{70908C5B-B79B-4765-6D6E-01A67F1F5E32}"/>
              </a:ext>
            </a:extLst>
          </p:cNvPr>
          <p:cNvPicPr>
            <a:picLocks noGrp="1" noChangeAspect="1"/>
          </p:cNvPicPr>
          <p:nvPr>
            <p:ph sz="half" idx="2"/>
          </p:nvPr>
        </p:nvPicPr>
        <p:blipFill>
          <a:blip r:embed="rId2"/>
          <a:stretch>
            <a:fillRect/>
          </a:stretch>
        </p:blipFill>
        <p:spPr>
          <a:xfrm>
            <a:off x="6172200" y="2810544"/>
            <a:ext cx="5181600" cy="2381499"/>
          </a:xfrm>
          <a:prstGeom prst="rect">
            <a:avLst/>
          </a:prstGeom>
          <a:noFill/>
        </p:spPr>
      </p:pic>
    </p:spTree>
    <p:extLst>
      <p:ext uri="{BB962C8B-B14F-4D97-AF65-F5344CB8AC3E}">
        <p14:creationId xmlns:p14="http://schemas.microsoft.com/office/powerpoint/2010/main" val="448213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F8CFA-4612-B001-0427-E5EF341EA697}"/>
              </a:ext>
            </a:extLst>
          </p:cNvPr>
          <p:cNvSpPr>
            <a:spLocks noGrp="1"/>
          </p:cNvSpPr>
          <p:nvPr>
            <p:ph type="title"/>
          </p:nvPr>
        </p:nvSpPr>
        <p:spPr/>
        <p:txBody>
          <a:bodyPr anchor="ctr">
            <a:normAutofit/>
          </a:bodyPr>
          <a:lstStyle/>
          <a:p>
            <a:r>
              <a:rPr lang="en-US"/>
              <a:t>Solution 3: Descriptive Alt Text</a:t>
            </a:r>
          </a:p>
        </p:txBody>
      </p:sp>
      <p:sp>
        <p:nvSpPr>
          <p:cNvPr id="3" name="Content Placeholder 2">
            <a:extLst>
              <a:ext uri="{FF2B5EF4-FFF2-40B4-BE49-F238E27FC236}">
                <a16:creationId xmlns:a16="http://schemas.microsoft.com/office/drawing/2014/main" id="{A8825F24-66D9-4FC6-E291-476C924B5345}"/>
              </a:ext>
            </a:extLst>
          </p:cNvPr>
          <p:cNvSpPr>
            <a:spLocks noGrp="1"/>
          </p:cNvSpPr>
          <p:nvPr>
            <p:ph sz="half" idx="1"/>
          </p:nvPr>
        </p:nvSpPr>
        <p:spPr/>
        <p:txBody>
          <a:bodyPr>
            <a:normAutofit/>
          </a:bodyPr>
          <a:lstStyle/>
          <a:p>
            <a:pPr marL="0" indent="0">
              <a:buNone/>
            </a:pPr>
            <a:r>
              <a:rPr lang="en-US" sz="2600" b="1"/>
              <a:t>Bad:</a:t>
            </a:r>
          </a:p>
          <a:p>
            <a:r>
              <a:rPr lang="en-US" sz="2600"/>
              <a:t>"Pie chart of investments“</a:t>
            </a:r>
          </a:p>
          <a:p>
            <a:endParaRPr lang="en-US" sz="2600"/>
          </a:p>
          <a:p>
            <a:pPr marL="0" indent="0">
              <a:buNone/>
            </a:pPr>
            <a:r>
              <a:rPr lang="en-US" sz="2600" b="1"/>
              <a:t>Good (Meets WCAG 2.1 AA):</a:t>
            </a:r>
          </a:p>
          <a:p>
            <a:r>
              <a:rPr lang="en-US" sz="2600"/>
              <a:t>"Pie chart showing investment portfolio allocation. Stocks comprise approximately 40.6%, followed by Bonds at 40.1%, Real Estate at 12.9%, Commodities at 2%, and Cash at 4.4%.”</a:t>
            </a:r>
          </a:p>
          <a:p>
            <a:endParaRPr lang="en-US" sz="2600"/>
          </a:p>
        </p:txBody>
      </p:sp>
      <p:pic>
        <p:nvPicPr>
          <p:cNvPr id="5" name="Content Placeholder 9">
            <a:extLst>
              <a:ext uri="{FF2B5EF4-FFF2-40B4-BE49-F238E27FC236}">
                <a16:creationId xmlns:a16="http://schemas.microsoft.com/office/drawing/2014/main" id="{0AE8CD9C-9CF0-7476-3C97-0CC722733DBD}"/>
              </a:ext>
            </a:extLst>
          </p:cNvPr>
          <p:cNvPicPr>
            <a:picLocks noGrp="1" noChangeAspect="1"/>
          </p:cNvPicPr>
          <p:nvPr>
            <p:ph sz="half" idx="2"/>
          </p:nvPr>
        </p:nvPicPr>
        <p:blipFill>
          <a:blip r:embed="rId2"/>
          <a:stretch>
            <a:fillRect/>
          </a:stretch>
        </p:blipFill>
        <p:spPr>
          <a:xfrm>
            <a:off x="6172200" y="2098542"/>
            <a:ext cx="5181600" cy="3805503"/>
          </a:xfrm>
          <a:prstGeom prst="rect">
            <a:avLst/>
          </a:prstGeom>
          <a:noFill/>
        </p:spPr>
      </p:pic>
    </p:spTree>
    <p:extLst>
      <p:ext uri="{BB962C8B-B14F-4D97-AF65-F5344CB8AC3E}">
        <p14:creationId xmlns:p14="http://schemas.microsoft.com/office/powerpoint/2010/main" val="3601800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BFE18-73D6-1109-DEB7-5429D5D1CE85}"/>
              </a:ext>
            </a:extLst>
          </p:cNvPr>
          <p:cNvSpPr>
            <a:spLocks noGrp="1"/>
          </p:cNvSpPr>
          <p:nvPr>
            <p:ph type="title"/>
          </p:nvPr>
        </p:nvSpPr>
        <p:spPr/>
        <p:txBody>
          <a:bodyPr anchor="ctr">
            <a:normAutofit/>
          </a:bodyPr>
          <a:lstStyle/>
          <a:p>
            <a:r>
              <a:rPr lang="en-US"/>
              <a:t>Solution 4: Keyboard Access</a:t>
            </a:r>
          </a:p>
        </p:txBody>
      </p:sp>
      <p:sp>
        <p:nvSpPr>
          <p:cNvPr id="3" name="Content Placeholder 2">
            <a:extLst>
              <a:ext uri="{FF2B5EF4-FFF2-40B4-BE49-F238E27FC236}">
                <a16:creationId xmlns:a16="http://schemas.microsoft.com/office/drawing/2014/main" id="{C8F7A657-F922-503C-7139-1F4B04AE1014}"/>
              </a:ext>
            </a:extLst>
          </p:cNvPr>
          <p:cNvSpPr>
            <a:spLocks noGrp="1"/>
          </p:cNvSpPr>
          <p:nvPr>
            <p:ph idx="1"/>
          </p:nvPr>
        </p:nvSpPr>
        <p:spPr/>
        <p:txBody>
          <a:bodyPr>
            <a:normAutofit/>
          </a:bodyPr>
          <a:lstStyle/>
          <a:p>
            <a:r>
              <a:rPr lang="en-US" sz="4000" b="1"/>
              <a:t>For interactive data / charts</a:t>
            </a:r>
          </a:p>
          <a:p>
            <a:pPr marL="342900" indent="-342900">
              <a:buFont typeface="Arial" panose="020B0604020202020204" pitchFamily="34" charset="0"/>
              <a:buChar char="•"/>
            </a:pPr>
            <a:r>
              <a:rPr lang="en-US" sz="4000"/>
              <a:t>All interactive chart elements must work with Tab key</a:t>
            </a:r>
          </a:p>
          <a:p>
            <a:pPr marL="342900" indent="-342900">
              <a:buFont typeface="Arial" panose="020B0604020202020204" pitchFamily="34" charset="0"/>
              <a:buChar char="•"/>
            </a:pPr>
            <a:r>
              <a:rPr lang="en-US" sz="4000"/>
              <a:t>Provide visible focus indicators</a:t>
            </a:r>
          </a:p>
          <a:p>
            <a:pPr marL="342900" indent="-342900">
              <a:buFont typeface="Arial" panose="020B0604020202020204" pitchFamily="34" charset="0"/>
              <a:buChar char="•"/>
            </a:pPr>
            <a:r>
              <a:rPr lang="en-US" sz="4000"/>
              <a:t>Arrow keys for navigating data points</a:t>
            </a:r>
          </a:p>
          <a:p>
            <a:pPr marL="342900" indent="-342900">
              <a:buFont typeface="Arial" panose="020B0604020202020204" pitchFamily="34" charset="0"/>
              <a:buChar char="•"/>
            </a:pPr>
            <a:r>
              <a:rPr lang="en-US" sz="4000"/>
              <a:t>Enter/Space to activate controls</a:t>
            </a:r>
          </a:p>
          <a:p>
            <a:endParaRPr lang="en-US"/>
          </a:p>
        </p:txBody>
      </p:sp>
    </p:spTree>
    <p:extLst>
      <p:ext uri="{BB962C8B-B14F-4D97-AF65-F5344CB8AC3E}">
        <p14:creationId xmlns:p14="http://schemas.microsoft.com/office/powerpoint/2010/main" val="573805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computer says I need to upgrade my brain to be compatible with its new software.">
            <a:extLst>
              <a:ext uri="{FF2B5EF4-FFF2-40B4-BE49-F238E27FC236}">
                <a16:creationId xmlns:a16="http://schemas.microsoft.com/office/drawing/2014/main" id="{07332DD5-2A63-49DB-F03D-03FB46617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0688" y="258792"/>
            <a:ext cx="9510623" cy="6340415"/>
          </a:xfrm>
          <a:prstGeom prst="rect">
            <a:avLst/>
          </a:prstGeom>
        </p:spPr>
      </p:pic>
    </p:spTree>
    <p:extLst>
      <p:ext uri="{BB962C8B-B14F-4D97-AF65-F5344CB8AC3E}">
        <p14:creationId xmlns:p14="http://schemas.microsoft.com/office/powerpoint/2010/main" val="2332517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4F0F9-7C7D-2F58-E282-EB4549A28B60}"/>
              </a:ext>
            </a:extLst>
          </p:cNvPr>
          <p:cNvSpPr>
            <a:spLocks noGrp="1"/>
          </p:cNvSpPr>
          <p:nvPr>
            <p:ph type="title"/>
          </p:nvPr>
        </p:nvSpPr>
        <p:spPr>
          <a:xfrm>
            <a:off x="186447" y="18255"/>
            <a:ext cx="10515600" cy="1325563"/>
          </a:xfrm>
        </p:spPr>
        <p:txBody>
          <a:bodyPr/>
          <a:lstStyle/>
          <a:p>
            <a:r>
              <a:rPr lang="en-US"/>
              <a:t>Accessible PDF Requirements</a:t>
            </a:r>
          </a:p>
        </p:txBody>
      </p:sp>
      <p:sp>
        <p:nvSpPr>
          <p:cNvPr id="4" name="Content Placeholder 2">
            <a:extLst>
              <a:ext uri="{FF2B5EF4-FFF2-40B4-BE49-F238E27FC236}">
                <a16:creationId xmlns:a16="http://schemas.microsoft.com/office/drawing/2014/main" id="{8062E6B9-81E4-BD09-8F21-9C25E2534F33}"/>
              </a:ext>
            </a:extLst>
          </p:cNvPr>
          <p:cNvSpPr>
            <a:spLocks noGrp="1"/>
          </p:cNvSpPr>
          <p:nvPr>
            <p:ph idx="1"/>
          </p:nvPr>
        </p:nvSpPr>
        <p:spPr>
          <a:xfrm>
            <a:off x="488004" y="1343818"/>
            <a:ext cx="6136532" cy="4351338"/>
          </a:xfrm>
        </p:spPr>
        <p:txBody>
          <a:bodyPr>
            <a:normAutofit fontScale="92500"/>
          </a:bodyPr>
          <a:lstStyle/>
          <a:p>
            <a:pPr marL="0" indent="0">
              <a:buNone/>
            </a:pPr>
            <a:r>
              <a:rPr lang="en-US" b="1"/>
              <a:t>1. PDFs must be tagged with proper structure</a:t>
            </a:r>
          </a:p>
          <a:p>
            <a:pPr marL="342900" indent="-342900">
              <a:buFont typeface="Arial" panose="020B0604020202020204" pitchFamily="34" charset="0"/>
              <a:buChar char="•"/>
            </a:pPr>
            <a:r>
              <a:rPr lang="en-US"/>
              <a:t>PDFs need to include hidden "tags" that define the document structure (like HTML tags).</a:t>
            </a:r>
          </a:p>
          <a:p>
            <a:pPr marL="342900" indent="-342900">
              <a:buFont typeface="Arial" panose="020B0604020202020204" pitchFamily="34" charset="0"/>
              <a:buChar char="•"/>
            </a:pPr>
            <a:r>
              <a:rPr lang="en-US" b="1"/>
              <a:t>How to create: </a:t>
            </a:r>
            <a:r>
              <a:rPr lang="en-US"/>
              <a:t>Use "Export to PDF" with accessibility options in Word/Excel, or use Adobe Acrobat's "Make Accessible" tool.</a:t>
            </a:r>
          </a:p>
          <a:p>
            <a:pPr marL="342900" indent="-342900">
              <a:buFont typeface="Arial" panose="020B0604020202020204" pitchFamily="34" charset="0"/>
              <a:buChar char="•"/>
            </a:pPr>
            <a:endParaRPr lang="en-US"/>
          </a:p>
          <a:p>
            <a:pPr marL="0" indent="0">
              <a:buNone/>
            </a:pPr>
            <a:r>
              <a:rPr lang="en-US" b="1"/>
              <a:t>2. Charts / images in PDFs need alt text</a:t>
            </a:r>
          </a:p>
          <a:p>
            <a:endParaRPr lang="en-US"/>
          </a:p>
        </p:txBody>
      </p:sp>
      <p:sp>
        <p:nvSpPr>
          <p:cNvPr id="5" name="Content Placeholder 3">
            <a:extLst>
              <a:ext uri="{FF2B5EF4-FFF2-40B4-BE49-F238E27FC236}">
                <a16:creationId xmlns:a16="http://schemas.microsoft.com/office/drawing/2014/main" id="{E4011D2B-7852-FA6B-4DCE-0E403BC0FC98}"/>
              </a:ext>
            </a:extLst>
          </p:cNvPr>
          <p:cNvSpPr txBox="1">
            <a:spLocks/>
          </p:cNvSpPr>
          <p:nvPr/>
        </p:nvSpPr>
        <p:spPr>
          <a:xfrm>
            <a:off x="6806120" y="1480023"/>
            <a:ext cx="5120964" cy="359747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t>3. Reading order must be logical</a:t>
            </a:r>
          </a:p>
          <a:p>
            <a:r>
              <a:rPr lang="en-US" b="1"/>
              <a:t>Why it matters: </a:t>
            </a:r>
            <a:r>
              <a:rPr lang="en-US"/>
              <a:t>Screen readers follow the tagged order, not visual position. Wrong order = confusing, nonsensical content flow.</a:t>
            </a:r>
          </a:p>
          <a:p>
            <a:r>
              <a:rPr lang="en-US" b="1"/>
              <a:t>How to fix:</a:t>
            </a:r>
          </a:p>
          <a:p>
            <a:pPr lvl="1"/>
            <a:r>
              <a:rPr lang="en-US"/>
              <a:t>In Adobe Acrobat: Use "Reading Order" tool to reorder content</a:t>
            </a:r>
          </a:p>
          <a:p>
            <a:pPr lvl="1"/>
            <a:r>
              <a:rPr lang="en-US"/>
              <a:t>Test: Use Adobe's "Read Out Loud" feature to verify order</a:t>
            </a:r>
          </a:p>
          <a:p>
            <a:endParaRPr lang="en-US" b="1"/>
          </a:p>
          <a:p>
            <a:pPr marL="0" indent="0">
              <a:buFont typeface="Arial" panose="020B0604020202020204" pitchFamily="34" charset="0"/>
              <a:buNone/>
            </a:pPr>
            <a:endParaRPr lang="en-US"/>
          </a:p>
          <a:p>
            <a:pPr marL="0" indent="0">
              <a:buFont typeface="Arial" panose="020B0604020202020204" pitchFamily="34" charset="0"/>
              <a:buNone/>
            </a:pPr>
            <a:endParaRPr lang="en-US"/>
          </a:p>
        </p:txBody>
      </p:sp>
    </p:spTree>
    <p:extLst>
      <p:ext uri="{BB962C8B-B14F-4D97-AF65-F5344CB8AC3E}">
        <p14:creationId xmlns:p14="http://schemas.microsoft.com/office/powerpoint/2010/main" val="478007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63105-8830-9FCC-4657-0622646B1A79}"/>
              </a:ext>
            </a:extLst>
          </p:cNvPr>
          <p:cNvSpPr>
            <a:spLocks noGrp="1"/>
          </p:cNvSpPr>
          <p:nvPr>
            <p:ph type="title"/>
          </p:nvPr>
        </p:nvSpPr>
        <p:spPr>
          <a:xfrm>
            <a:off x="838200" y="365125"/>
            <a:ext cx="10515600" cy="1325563"/>
          </a:xfrm>
        </p:spPr>
        <p:txBody>
          <a:bodyPr anchor="ctr">
            <a:normAutofit/>
          </a:bodyPr>
          <a:lstStyle/>
          <a:p>
            <a:r>
              <a:rPr lang="en-US"/>
              <a:t>Limited Exceptions</a:t>
            </a:r>
          </a:p>
        </p:txBody>
      </p:sp>
      <p:sp>
        <p:nvSpPr>
          <p:cNvPr id="3" name="Content Placeholder 2">
            <a:extLst>
              <a:ext uri="{FF2B5EF4-FFF2-40B4-BE49-F238E27FC236}">
                <a16:creationId xmlns:a16="http://schemas.microsoft.com/office/drawing/2014/main" id="{EF57932A-955A-049A-E83F-15048724EDEC}"/>
              </a:ext>
            </a:extLst>
          </p:cNvPr>
          <p:cNvSpPr>
            <a:spLocks noGrp="1"/>
          </p:cNvSpPr>
          <p:nvPr>
            <p:ph sz="half" idx="1"/>
          </p:nvPr>
        </p:nvSpPr>
        <p:spPr>
          <a:xfrm>
            <a:off x="838200" y="1825625"/>
            <a:ext cx="5181600" cy="4351338"/>
          </a:xfrm>
        </p:spPr>
        <p:txBody>
          <a:bodyPr>
            <a:normAutofit/>
          </a:bodyPr>
          <a:lstStyle/>
          <a:p>
            <a:r>
              <a:rPr lang="en-US"/>
              <a:t>Archived content</a:t>
            </a:r>
          </a:p>
          <a:p>
            <a:r>
              <a:rPr lang="en-US"/>
              <a:t>Preexisting conventional documents</a:t>
            </a:r>
          </a:p>
          <a:p>
            <a:r>
              <a:rPr lang="en-US"/>
              <a:t>Third party content</a:t>
            </a:r>
          </a:p>
          <a:p>
            <a:r>
              <a:rPr lang="en-US"/>
              <a:t>Individualized, password protected</a:t>
            </a:r>
          </a:p>
          <a:p>
            <a:r>
              <a:rPr lang="en-US"/>
              <a:t>Preexisting social media posts</a:t>
            </a:r>
          </a:p>
          <a:p>
            <a:r>
              <a:rPr lang="en-US"/>
              <a:t>“Minimal impact”</a:t>
            </a:r>
          </a:p>
          <a:p>
            <a:endParaRPr lang="en-US"/>
          </a:p>
        </p:txBody>
      </p:sp>
      <p:pic>
        <p:nvPicPr>
          <p:cNvPr id="4" name="Picture Placeholder 52">
            <a:extLst>
              <a:ext uri="{FF2B5EF4-FFF2-40B4-BE49-F238E27FC236}">
                <a16:creationId xmlns:a16="http://schemas.microsoft.com/office/drawing/2014/main" id="{0E25FDAF-A470-0D77-771E-B744E11C6B9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906"/>
          <a:stretch>
            <a:fillRect/>
          </a:stretch>
        </p:blipFill>
        <p:spPr>
          <a:xfrm>
            <a:off x="6172200" y="1825625"/>
            <a:ext cx="5181600" cy="4351338"/>
          </a:xfrm>
          <a:prstGeom prst="rect">
            <a:avLst/>
          </a:prstGeom>
          <a:noFill/>
        </p:spPr>
      </p:pic>
    </p:spTree>
    <p:extLst>
      <p:ext uri="{BB962C8B-B14F-4D97-AF65-F5344CB8AC3E}">
        <p14:creationId xmlns:p14="http://schemas.microsoft.com/office/powerpoint/2010/main" val="2356798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33D3B-97A4-67EB-0B9A-AEDF643886C7}"/>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1FD93BF-126F-3E50-D52D-8442335A78B3}"/>
              </a:ext>
            </a:extLst>
          </p:cNvPr>
          <p:cNvSpPr>
            <a:spLocks noGrp="1"/>
          </p:cNvSpPr>
          <p:nvPr>
            <p:ph type="title"/>
          </p:nvPr>
        </p:nvSpPr>
        <p:spPr>
          <a:xfrm>
            <a:off x="838200" y="365125"/>
            <a:ext cx="10515600" cy="1325563"/>
          </a:xfrm>
        </p:spPr>
        <p:txBody>
          <a:bodyPr anchor="ctr">
            <a:normAutofit/>
          </a:bodyPr>
          <a:lstStyle/>
          <a:p>
            <a:r>
              <a:rPr lang="en-US"/>
              <a:t>Alternative Methods?</a:t>
            </a:r>
          </a:p>
        </p:txBody>
      </p:sp>
      <p:sp>
        <p:nvSpPr>
          <p:cNvPr id="14" name="Text Placeholder 3">
            <a:extLst>
              <a:ext uri="{FF2B5EF4-FFF2-40B4-BE49-F238E27FC236}">
                <a16:creationId xmlns:a16="http://schemas.microsoft.com/office/drawing/2014/main" id="{65541019-60B5-002A-AB9E-7E748B1E4A10}"/>
              </a:ext>
            </a:extLst>
          </p:cNvPr>
          <p:cNvSpPr>
            <a:spLocks noGrp="1"/>
          </p:cNvSpPr>
          <p:nvPr>
            <p:ph sz="half" idx="1"/>
          </p:nvPr>
        </p:nvSpPr>
        <p:spPr>
          <a:xfrm>
            <a:off x="838200" y="1825625"/>
            <a:ext cx="5181600" cy="4351338"/>
          </a:xfrm>
        </p:spPr>
        <p:txBody>
          <a:bodyPr>
            <a:normAutofit/>
          </a:bodyPr>
          <a:lstStyle/>
          <a:p>
            <a:pPr marL="0" indent="0">
              <a:buNone/>
            </a:pPr>
            <a:r>
              <a:rPr lang="en-US"/>
              <a:t>ADA, Section 504</a:t>
            </a:r>
          </a:p>
          <a:p>
            <a:pPr marL="0" indent="0">
              <a:buNone/>
            </a:pPr>
            <a:r>
              <a:rPr lang="en-US"/>
              <a:t>Digital content must be directly accessible and not just “accessible by alternative means.” </a:t>
            </a:r>
          </a:p>
        </p:txBody>
      </p:sp>
      <p:pic>
        <p:nvPicPr>
          <p:cNvPr id="2" name="Picture 2" descr="24 7 service icon. 24-7 support. 24/7 call center. Call twenty four hour.  Vector illustration. Stock Vector | Adobe Stock">
            <a:extLst>
              <a:ext uri="{FF2B5EF4-FFF2-40B4-BE49-F238E27FC236}">
                <a16:creationId xmlns:a16="http://schemas.microsoft.com/office/drawing/2014/main" id="{3DE98BD1-73D0-EC78-DC53-AA9E53F5E06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72200" y="2427383"/>
            <a:ext cx="5181600" cy="3147822"/>
          </a:xfrm>
          <a:prstGeom prst="rect">
            <a:avLst/>
          </a:prstGeom>
          <a:solidFill>
            <a:srgbClr val="FFFFFF"/>
          </a:solidFill>
        </p:spPr>
      </p:pic>
    </p:spTree>
    <p:extLst>
      <p:ext uri="{BB962C8B-B14F-4D97-AF65-F5344CB8AC3E}">
        <p14:creationId xmlns:p14="http://schemas.microsoft.com/office/powerpoint/2010/main" val="576089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97DB7-060C-ED9A-D7A8-E854F876FD7C}"/>
              </a:ext>
            </a:extLst>
          </p:cNvPr>
          <p:cNvSpPr>
            <a:spLocks noGrp="1"/>
          </p:cNvSpPr>
          <p:nvPr>
            <p:ph type="title"/>
          </p:nvPr>
        </p:nvSpPr>
        <p:spPr/>
        <p:txBody>
          <a:bodyPr/>
          <a:lstStyle/>
          <a:p>
            <a:r>
              <a:rPr lang="en-US"/>
              <a:t>Training Resources</a:t>
            </a:r>
          </a:p>
        </p:txBody>
      </p:sp>
      <p:pic>
        <p:nvPicPr>
          <p:cNvPr id="5" name="Content Placeholder 4" descr="A picture containing text, sign&#10;&#10;AI-generated content may be incorrect.">
            <a:extLst>
              <a:ext uri="{FF2B5EF4-FFF2-40B4-BE49-F238E27FC236}">
                <a16:creationId xmlns:a16="http://schemas.microsoft.com/office/drawing/2014/main" id="{9C8F6DFA-5EB7-DAC5-EC1E-430155D22A2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3600484"/>
            <a:ext cx="5181600" cy="801619"/>
          </a:xfrm>
          <a:prstGeom prst="rect">
            <a:avLst/>
          </a:prstGeom>
        </p:spPr>
      </p:pic>
      <p:pic>
        <p:nvPicPr>
          <p:cNvPr id="6" name="Content Placeholder 5" descr="Logo&#10;&#10;AI-generated content may be incorrect.">
            <a:extLst>
              <a:ext uri="{FF2B5EF4-FFF2-40B4-BE49-F238E27FC236}">
                <a16:creationId xmlns:a16="http://schemas.microsoft.com/office/drawing/2014/main" id="{06FA8684-484E-6059-F387-CB55BE9CE12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56653" y="2232540"/>
            <a:ext cx="2735888" cy="2735888"/>
          </a:xfrm>
          <a:prstGeom prst="rect">
            <a:avLst/>
          </a:prstGeom>
        </p:spPr>
      </p:pic>
      <p:sp>
        <p:nvSpPr>
          <p:cNvPr id="8" name="TextBox 7">
            <a:extLst>
              <a:ext uri="{FF2B5EF4-FFF2-40B4-BE49-F238E27FC236}">
                <a16:creationId xmlns:a16="http://schemas.microsoft.com/office/drawing/2014/main" id="{123B5285-444A-BC21-15B0-591189AF0E41}"/>
              </a:ext>
            </a:extLst>
          </p:cNvPr>
          <p:cNvSpPr txBox="1"/>
          <p:nvPr/>
        </p:nvSpPr>
        <p:spPr>
          <a:xfrm>
            <a:off x="381000" y="5289769"/>
            <a:ext cx="6096000" cy="369332"/>
          </a:xfrm>
          <a:prstGeom prst="rect">
            <a:avLst/>
          </a:prstGeom>
          <a:noFill/>
        </p:spPr>
        <p:txBody>
          <a:bodyPr wrap="square">
            <a:spAutoFit/>
          </a:bodyPr>
          <a:lstStyle/>
          <a:p>
            <a:pPr algn="ctr" defTabSz="457200"/>
            <a:r>
              <a:rPr lang="en-US" sz="1800">
                <a:solidFill>
                  <a:srgbClr val="0070C0"/>
                </a:solidFill>
                <a:latin typeface="Calibri" panose="020F0502020204030204"/>
                <a:hlinkClick r:id="rId4">
                  <a:extLst>
                    <a:ext uri="{A12FA001-AC4F-418D-AE19-62706E023703}">
                      <ahyp:hlinkClr xmlns:ahyp="http://schemas.microsoft.com/office/drawing/2018/hyperlinkcolor" val="tx"/>
                    </a:ext>
                  </a:extLst>
                </a:hlinkClick>
              </a:rPr>
              <a:t>ada.gov/resources/small-entity-compliance-guide</a:t>
            </a:r>
            <a:endParaRPr lang="en-US" sz="1800">
              <a:solidFill>
                <a:srgbClr val="0070C0"/>
              </a:solidFill>
              <a:latin typeface="Calibri" panose="020F0502020204030204"/>
            </a:endParaRPr>
          </a:p>
        </p:txBody>
      </p:sp>
      <p:sp>
        <p:nvSpPr>
          <p:cNvPr id="10" name="TextBox 9">
            <a:extLst>
              <a:ext uri="{FF2B5EF4-FFF2-40B4-BE49-F238E27FC236}">
                <a16:creationId xmlns:a16="http://schemas.microsoft.com/office/drawing/2014/main" id="{2809E567-62A8-BA3D-F622-5788DA13DA7E}"/>
              </a:ext>
            </a:extLst>
          </p:cNvPr>
          <p:cNvSpPr txBox="1"/>
          <p:nvPr/>
        </p:nvSpPr>
        <p:spPr>
          <a:xfrm>
            <a:off x="5809844" y="5339655"/>
            <a:ext cx="6094378" cy="319446"/>
          </a:xfrm>
          <a:prstGeom prst="rect">
            <a:avLst/>
          </a:prstGeom>
          <a:noFill/>
        </p:spPr>
        <p:txBody>
          <a:bodyPr wrap="square">
            <a:spAutoFit/>
          </a:bodyPr>
          <a:lstStyle/>
          <a:p>
            <a:pPr algn="ctr" defTabSz="457200">
              <a:lnSpc>
                <a:spcPct val="80000"/>
              </a:lnSpc>
            </a:pPr>
            <a:r>
              <a:rPr lang="en-US" sz="1800">
                <a:solidFill>
                  <a:srgbClr val="0070C0"/>
                </a:solidFill>
                <a:latin typeface="Calibri" panose="020F0502020204030204"/>
                <a:hlinkClick r:id="rId5">
                  <a:extLst>
                    <a:ext uri="{A12FA001-AC4F-418D-AE19-62706E023703}">
                      <ahyp:hlinkClr xmlns:ahyp="http://schemas.microsoft.com/office/drawing/2018/hyperlinkcolor" val="tx"/>
                    </a:ext>
                  </a:extLst>
                </a:hlinkClick>
              </a:rPr>
              <a:t>mn.gov/</a:t>
            </a:r>
            <a:r>
              <a:rPr lang="en-US" sz="1800" err="1">
                <a:solidFill>
                  <a:srgbClr val="0070C0"/>
                </a:solidFill>
                <a:latin typeface="Calibri" panose="020F0502020204030204"/>
                <a:hlinkClick r:id="rId5">
                  <a:extLst>
                    <a:ext uri="{A12FA001-AC4F-418D-AE19-62706E023703}">
                      <ahyp:hlinkClr xmlns:ahyp="http://schemas.microsoft.com/office/drawing/2018/hyperlinkcolor" val="tx"/>
                    </a:ext>
                  </a:extLst>
                </a:hlinkClick>
              </a:rPr>
              <a:t>mnit</a:t>
            </a:r>
            <a:endParaRPr lang="en-US" sz="1800">
              <a:solidFill>
                <a:srgbClr val="0070C0"/>
              </a:solidFill>
              <a:latin typeface="Calibri" panose="020F0502020204030204"/>
            </a:endParaRPr>
          </a:p>
        </p:txBody>
      </p:sp>
    </p:spTree>
    <p:extLst>
      <p:ext uri="{BB962C8B-B14F-4D97-AF65-F5344CB8AC3E}">
        <p14:creationId xmlns:p14="http://schemas.microsoft.com/office/powerpoint/2010/main" val="2581935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B137D-3398-E85C-1EAB-B7366B108FAE}"/>
              </a:ext>
            </a:extLst>
          </p:cNvPr>
          <p:cNvSpPr>
            <a:spLocks noGrp="1"/>
          </p:cNvSpPr>
          <p:nvPr>
            <p:ph type="title"/>
          </p:nvPr>
        </p:nvSpPr>
        <p:spPr/>
        <p:txBody>
          <a:bodyPr/>
          <a:lstStyle/>
          <a:p>
            <a:r>
              <a:rPr lang="en-US"/>
              <a:t>Website Evaluation Tools</a:t>
            </a:r>
          </a:p>
        </p:txBody>
      </p:sp>
      <p:pic>
        <p:nvPicPr>
          <p:cNvPr id="5" name="Picture 2">
            <a:extLst>
              <a:ext uri="{FF2B5EF4-FFF2-40B4-BE49-F238E27FC236}">
                <a16:creationId xmlns:a16="http://schemas.microsoft.com/office/drawing/2014/main" id="{82223AFA-AB9B-77E4-5F8E-DF6B922DB8A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bwMode="auto">
          <a:xfrm>
            <a:off x="838200" y="3314526"/>
            <a:ext cx="5181600" cy="13735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0F663EBC-749E-8688-8476-E6C6D3E9E73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p:blipFill>
        <p:spPr bwMode="auto">
          <a:xfrm>
            <a:off x="6294562" y="3429000"/>
            <a:ext cx="5329879" cy="11388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F8384A2-A8E7-0034-CB2D-9D7A59D72F99}"/>
              </a:ext>
            </a:extLst>
          </p:cNvPr>
          <p:cNvSpPr txBox="1"/>
          <p:nvPr/>
        </p:nvSpPr>
        <p:spPr>
          <a:xfrm>
            <a:off x="0" y="5083177"/>
            <a:ext cx="6096000" cy="646331"/>
          </a:xfrm>
          <a:prstGeom prst="rect">
            <a:avLst/>
          </a:prstGeom>
          <a:noFill/>
        </p:spPr>
        <p:txBody>
          <a:bodyPr wrap="square">
            <a:spAutoFit/>
          </a:bodyPr>
          <a:lstStyle/>
          <a:p>
            <a:pPr algn="ctr" defTabSz="457200"/>
            <a:r>
              <a:rPr lang="en-US" sz="1800">
                <a:solidFill>
                  <a:prstClr val="black"/>
                </a:solidFill>
                <a:latin typeface="Calibri" panose="020F0502020204030204"/>
              </a:rPr>
              <a:t>WAVE</a:t>
            </a:r>
          </a:p>
          <a:p>
            <a:pPr algn="ctr" defTabSz="457200"/>
            <a:r>
              <a:rPr lang="en-US" sz="1800">
                <a:solidFill>
                  <a:srgbClr val="0070C0"/>
                </a:solidFill>
                <a:latin typeface="Calibri" panose="020F0502020204030204"/>
                <a:hlinkClick r:id="rId4">
                  <a:extLst>
                    <a:ext uri="{A12FA001-AC4F-418D-AE19-62706E023703}">
                      <ahyp:hlinkClr xmlns:ahyp="http://schemas.microsoft.com/office/drawing/2018/hyperlinkcolor" val="tx"/>
                    </a:ext>
                  </a:extLst>
                </a:hlinkClick>
              </a:rPr>
              <a:t>webaim.org</a:t>
            </a:r>
            <a:endParaRPr lang="en-US" sz="1800">
              <a:solidFill>
                <a:srgbClr val="0070C0"/>
              </a:solidFill>
              <a:latin typeface="Calibri" panose="020F0502020204030204"/>
            </a:endParaRPr>
          </a:p>
        </p:txBody>
      </p:sp>
      <p:sp>
        <p:nvSpPr>
          <p:cNvPr id="10" name="TextBox 9">
            <a:extLst>
              <a:ext uri="{FF2B5EF4-FFF2-40B4-BE49-F238E27FC236}">
                <a16:creationId xmlns:a16="http://schemas.microsoft.com/office/drawing/2014/main" id="{0640E0E9-C6E8-A014-2848-1A86E82FA41D}"/>
              </a:ext>
            </a:extLst>
          </p:cNvPr>
          <p:cNvSpPr txBox="1"/>
          <p:nvPr/>
        </p:nvSpPr>
        <p:spPr>
          <a:xfrm>
            <a:off x="5912312" y="4999949"/>
            <a:ext cx="6094378" cy="729559"/>
          </a:xfrm>
          <a:prstGeom prst="rect">
            <a:avLst/>
          </a:prstGeom>
          <a:noFill/>
        </p:spPr>
        <p:txBody>
          <a:bodyPr wrap="square">
            <a:spAutoFit/>
          </a:bodyPr>
          <a:lstStyle/>
          <a:p>
            <a:pPr algn="ctr">
              <a:lnSpc>
                <a:spcPct val="100000"/>
              </a:lnSpc>
            </a:pPr>
            <a:r>
              <a:rPr lang="en-US" sz="1800">
                <a:solidFill>
                  <a:srgbClr val="0070C0"/>
                </a:solidFill>
                <a:latin typeface="Calibri" panose="020F0502020204030204"/>
                <a:hlinkClick r:id="rId5">
                  <a:extLst>
                    <a:ext uri="{A12FA001-AC4F-418D-AE19-62706E023703}">
                      <ahyp:hlinkClr xmlns:ahyp="http://schemas.microsoft.com/office/drawing/2018/hyperlinkcolor" val="tx"/>
                    </a:ext>
                  </a:extLst>
                </a:hlinkClick>
              </a:rPr>
              <a:t>w3.org/WAI/</a:t>
            </a:r>
            <a:endParaRPr lang="en-US" sz="1800">
              <a:solidFill>
                <a:srgbClr val="0070C0"/>
              </a:solidFill>
              <a:latin typeface="Calibri" panose="020F0502020204030204"/>
            </a:endParaRPr>
          </a:p>
          <a:p>
            <a:pPr algn="ctr">
              <a:lnSpc>
                <a:spcPct val="70000"/>
              </a:lnSpc>
              <a:spcBef>
                <a:spcPts val="1200"/>
              </a:spcBef>
            </a:pPr>
            <a:r>
              <a:rPr lang="en-US" sz="1800"/>
              <a:t>test-evaluate/tools/list</a:t>
            </a:r>
          </a:p>
        </p:txBody>
      </p:sp>
    </p:spTree>
    <p:extLst>
      <p:ext uri="{BB962C8B-B14F-4D97-AF65-F5344CB8AC3E}">
        <p14:creationId xmlns:p14="http://schemas.microsoft.com/office/powerpoint/2010/main" val="1837791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1">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6096000" cy="6858000"/>
          </a:xfrm>
          <a:prstGeom prst="rect">
            <a:avLst/>
          </a:prstGeom>
          <a:solidFill>
            <a:srgbClr val="000000">
              <a:alpha val="0"/>
            </a:srgbClr>
          </a:solidFill>
          <a:ln>
            <a:miter lim="800000"/>
          </a:ln>
        </p:spPr>
        <p:txBody>
          <a:bodyPr/>
          <a:lstStyle/>
          <a:p>
            <a:endParaRPr lang="en-US"/>
          </a:p>
        </p:txBody>
      </p:sp>
      <p:sp>
        <p:nvSpPr>
          <p:cNvPr id="4" name="Text 1"/>
          <p:cNvSpPr/>
          <p:nvPr/>
        </p:nvSpPr>
        <p:spPr>
          <a:xfrm>
            <a:off x="6572250" y="1023342"/>
            <a:ext cx="5285914" cy="3911203"/>
          </a:xfrm>
          <a:prstGeom prst="rect">
            <a:avLst/>
          </a:prstGeom>
          <a:noFill/>
          <a:ln>
            <a:miter lim="800000"/>
          </a:ln>
        </p:spPr>
        <p:txBody>
          <a:bodyPr wrap="square" lIns="0" tIns="0" rIns="0" bIns="0" rtlCol="0" anchor="ctr"/>
          <a:lstStyle/>
          <a:p>
            <a:pPr algn="l">
              <a:lnSpc>
                <a:spcPts val="6159"/>
              </a:lnSpc>
            </a:pPr>
            <a:r>
              <a:rPr lang="en-US" sz="5625" kern="0" spc="-338">
                <a:solidFill>
                  <a:srgbClr val="FFFFFF"/>
                </a:solidFill>
                <a:latin typeface="Inter SemiBold" pitchFamily="34" charset="0"/>
                <a:ea typeface="Inter SemiBold" pitchFamily="34" charset="-122"/>
                <a:cs typeface="Inter SemiBold" pitchFamily="34" charset="-120"/>
              </a:rPr>
              <a:t>Empowering</a:t>
            </a:r>
            <a:br>
              <a:rPr lang="en-US" sz="5625" kern="0" spc="-338">
                <a:solidFill>
                  <a:srgbClr val="FFFFFF"/>
                </a:solidFill>
                <a:latin typeface="Inter SemiBold" pitchFamily="34" charset="0"/>
                <a:ea typeface="Inter SemiBold" pitchFamily="34" charset="-122"/>
                <a:cs typeface="Inter SemiBold" pitchFamily="34" charset="-120"/>
              </a:rPr>
            </a:br>
            <a:r>
              <a:rPr lang="en-US" sz="5625" kern="0" spc="-338">
                <a:solidFill>
                  <a:srgbClr val="FFFFFF"/>
                </a:solidFill>
                <a:latin typeface="Inter SemiBold" pitchFamily="34" charset="0"/>
                <a:ea typeface="Inter SemiBold" pitchFamily="34" charset="-122"/>
                <a:cs typeface="Inter SemiBold" pitchFamily="34" charset="-120"/>
              </a:rPr>
              <a:t>Accessibility:</a:t>
            </a:r>
            <a:br>
              <a:rPr lang="en-US" sz="5625" kern="0" spc="-338">
                <a:solidFill>
                  <a:srgbClr val="FFFFFF"/>
                </a:solidFill>
                <a:latin typeface="Inter SemiBold" pitchFamily="34" charset="0"/>
                <a:ea typeface="Inter SemiBold" pitchFamily="34" charset="-122"/>
                <a:cs typeface="Inter SemiBold" pitchFamily="34" charset="-120"/>
              </a:rPr>
            </a:br>
            <a:r>
              <a:rPr lang="en-US" sz="5625" kern="0" spc="-338">
                <a:solidFill>
                  <a:srgbClr val="FFFFFF"/>
                </a:solidFill>
                <a:latin typeface="Inter SemiBold" pitchFamily="34" charset="0"/>
                <a:ea typeface="Inter SemiBold" pitchFamily="34" charset="-122"/>
                <a:cs typeface="Inter SemiBold" pitchFamily="34" charset="-120"/>
              </a:rPr>
              <a:t>The ADA Final</a:t>
            </a:r>
            <a:br>
              <a:rPr lang="en-US" sz="5625" kern="0" spc="-338">
                <a:solidFill>
                  <a:srgbClr val="FFFFFF"/>
                </a:solidFill>
                <a:latin typeface="Inter SemiBold" pitchFamily="34" charset="0"/>
                <a:ea typeface="Inter SemiBold" pitchFamily="34" charset="-122"/>
                <a:cs typeface="Inter SemiBold" pitchFamily="34" charset="-120"/>
              </a:rPr>
            </a:br>
            <a:r>
              <a:rPr lang="en-US" sz="5625" kern="0" spc="-338">
                <a:solidFill>
                  <a:srgbClr val="FFFFFF"/>
                </a:solidFill>
                <a:latin typeface="Inter SemiBold" pitchFamily="34" charset="0"/>
                <a:ea typeface="Inter SemiBold" pitchFamily="34" charset="-122"/>
                <a:cs typeface="Inter SemiBold" pitchFamily="34" charset="-120"/>
              </a:rPr>
              <a:t>Rule and County</a:t>
            </a:r>
            <a:br>
              <a:rPr lang="en-US" sz="5625" kern="0" spc="-338">
                <a:solidFill>
                  <a:srgbClr val="FFFFFF"/>
                </a:solidFill>
                <a:latin typeface="Inter SemiBold" pitchFamily="34" charset="0"/>
                <a:ea typeface="Inter SemiBold" pitchFamily="34" charset="-122"/>
                <a:cs typeface="Inter SemiBold" pitchFamily="34" charset="-120"/>
              </a:rPr>
            </a:br>
            <a:r>
              <a:rPr lang="en-US" sz="5625" kern="0" spc="-338">
                <a:solidFill>
                  <a:srgbClr val="FFFFFF"/>
                </a:solidFill>
                <a:latin typeface="Inter SemiBold" pitchFamily="34" charset="0"/>
                <a:ea typeface="Inter SemiBold" pitchFamily="34" charset="-122"/>
                <a:cs typeface="Inter SemiBold" pitchFamily="34" charset="-120"/>
              </a:rPr>
              <a:t>Finance</a:t>
            </a:r>
            <a:endParaRPr lang="en-US"/>
          </a:p>
        </p:txBody>
      </p:sp>
      <p:sp>
        <p:nvSpPr>
          <p:cNvPr id="5" name="Shape 2"/>
          <p:cNvSpPr/>
          <p:nvPr/>
        </p:nvSpPr>
        <p:spPr>
          <a:xfrm>
            <a:off x="6572250" y="5174456"/>
            <a:ext cx="1285875" cy="0"/>
          </a:xfrm>
          <a:prstGeom prst="line">
            <a:avLst/>
          </a:prstGeom>
          <a:noFill/>
          <a:ln w="12700">
            <a:solidFill>
              <a:srgbClr val="FFFFFF">
                <a:alpha val="20000"/>
              </a:srgbClr>
            </a:solidFill>
            <a:prstDash val="solid"/>
            <a:miter lim="800000"/>
          </a:ln>
        </p:spPr>
        <p:txBody>
          <a:bodyPr/>
          <a:lstStyle/>
          <a:p>
            <a:endParaRPr lang="en-US"/>
          </a:p>
        </p:txBody>
      </p:sp>
      <p:pic>
        <p:nvPicPr>
          <p:cNvPr id="9" name="Picture 8">
            <a:extLst>
              <a:ext uri="{FF2B5EF4-FFF2-40B4-BE49-F238E27FC236}">
                <a16:creationId xmlns:a16="http://schemas.microsoft.com/office/drawing/2014/main" id="{EA78B4C0-8C66-6CCB-BF26-84DC83F5A497}"/>
              </a:ext>
            </a:extLst>
          </p:cNvPr>
          <p:cNvPicPr>
            <a:picLocks noChangeAspect="1"/>
          </p:cNvPicPr>
          <p:nvPr/>
        </p:nvPicPr>
        <p:blipFill>
          <a:blip r:embed="rId3"/>
          <a:stretch>
            <a:fillRect/>
          </a:stretch>
        </p:blipFill>
        <p:spPr>
          <a:xfrm>
            <a:off x="533412" y="677333"/>
            <a:ext cx="5562588" cy="5503333"/>
          </a:xfrm>
          <a:prstGeom prst="rect">
            <a:avLst/>
          </a:prstGeom>
        </p:spPr>
      </p:pic>
    </p:spTree>
    <p:extLst>
      <p:ext uri="{BB962C8B-B14F-4D97-AF65-F5344CB8AC3E}">
        <p14:creationId xmlns:p14="http://schemas.microsoft.com/office/powerpoint/2010/main" val="1529371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
    <p:bg>
      <p:bgPr>
        <a:solidFill>
          <a:srgbClr val="000000"/>
        </a:solidFill>
        <a:effectLst/>
      </p:bgPr>
    </p:bg>
    <p:spTree>
      <p:nvGrpSpPr>
        <p:cNvPr id="1" name=""/>
        <p:cNvGrpSpPr/>
        <p:nvPr/>
      </p:nvGrpSpPr>
      <p:grpSpPr>
        <a:xfrm>
          <a:off x="0" y="0"/>
          <a:ext cx="0" cy="0"/>
          <a:chOff x="0" y="0"/>
          <a:chExt cx="0" cy="0"/>
        </a:xfrm>
      </p:grpSpPr>
      <p:sp>
        <p:nvSpPr>
          <p:cNvPr id="2" name="Text 0"/>
          <p:cNvSpPr/>
          <p:nvPr/>
        </p:nvSpPr>
        <p:spPr>
          <a:xfrm>
            <a:off x="428625" y="379214"/>
            <a:ext cx="11334750" cy="556171"/>
          </a:xfrm>
          <a:prstGeom prst="rect">
            <a:avLst/>
          </a:prstGeom>
          <a:noFill/>
          <a:ln>
            <a:miter lim="800000"/>
          </a:ln>
        </p:spPr>
        <p:txBody>
          <a:bodyPr wrap="square" lIns="0" tIns="0" rIns="0" bIns="0" rtlCol="0" anchor="t"/>
          <a:lstStyle/>
          <a:p>
            <a:pPr algn="ctr">
              <a:lnSpc>
                <a:spcPts val="4380"/>
              </a:lnSpc>
            </a:pPr>
            <a:r>
              <a:rPr lang="en-US" sz="3750" kern="0" spc="-225">
                <a:solidFill>
                  <a:srgbClr val="FFFFFF"/>
                </a:solidFill>
                <a:latin typeface="Inter SemiBold" pitchFamily="34" charset="0"/>
                <a:ea typeface="Inter SemiBold" pitchFamily="34" charset="-122"/>
                <a:cs typeface="Inter SemiBold" pitchFamily="34" charset="-120"/>
              </a:rPr>
              <a:t>The Finance Office's Role in ADA Compliance</a:t>
            </a:r>
            <a:endParaRPr lang="en-US"/>
          </a:p>
        </p:txBody>
      </p:sp>
      <p:sp>
        <p:nvSpPr>
          <p:cNvPr id="3" name="Text 1"/>
          <p:cNvSpPr/>
          <p:nvPr/>
        </p:nvSpPr>
        <p:spPr>
          <a:xfrm>
            <a:off x="428625" y="1043880"/>
            <a:ext cx="11334750" cy="290513"/>
          </a:xfrm>
          <a:prstGeom prst="rect">
            <a:avLst/>
          </a:prstGeom>
          <a:noFill/>
          <a:ln>
            <a:miter lim="800000"/>
          </a:ln>
        </p:spPr>
        <p:txBody>
          <a:bodyPr wrap="square" lIns="0" tIns="0" rIns="0" bIns="0" rtlCol="0" anchor="t"/>
          <a:lstStyle/>
          <a:p>
            <a:pPr algn="ctr">
              <a:lnSpc>
                <a:spcPts val="2289"/>
              </a:lnSpc>
              <a:spcBef>
                <a:spcPts val="838"/>
              </a:spcBef>
            </a:pPr>
            <a:r>
              <a:rPr lang="en-US" sz="1650" kern="0" spc="-33">
                <a:solidFill>
                  <a:srgbClr val="FFFFFF">
                    <a:alpha val="80000"/>
                  </a:srgbClr>
                </a:solidFill>
                <a:latin typeface="Inter Medium" pitchFamily="34" charset="0"/>
                <a:ea typeface="Inter Medium" pitchFamily="34" charset="-122"/>
                <a:cs typeface="Inter Medium" pitchFamily="34" charset="-120"/>
              </a:rPr>
              <a:t>Beyond Legal Obligations: Integrating Accessibility into Financial Operations</a:t>
            </a:r>
            <a:endParaRPr lang="en-US"/>
          </a:p>
        </p:txBody>
      </p:sp>
      <p:sp>
        <p:nvSpPr>
          <p:cNvPr id="4" name="Shape 2"/>
          <p:cNvSpPr/>
          <p:nvPr/>
        </p:nvSpPr>
        <p:spPr>
          <a:xfrm>
            <a:off x="476250" y="3024188"/>
            <a:ext cx="2667000" cy="2433638"/>
          </a:xfrm>
          <a:prstGeom prst="rect">
            <a:avLst/>
          </a:prstGeom>
          <a:solidFill>
            <a:srgbClr val="FFD9AD"/>
          </a:solidFill>
          <a:ln>
            <a:miter lim="800000"/>
          </a:ln>
        </p:spPr>
        <p:txBody>
          <a:bodyPr/>
          <a:lstStyle/>
          <a:p>
            <a:endParaRPr lang="en-US"/>
          </a:p>
        </p:txBody>
      </p:sp>
      <p:sp>
        <p:nvSpPr>
          <p:cNvPr id="5" name="Text 3"/>
          <p:cNvSpPr/>
          <p:nvPr/>
        </p:nvSpPr>
        <p:spPr>
          <a:xfrm>
            <a:off x="762000" y="3521422"/>
            <a:ext cx="2286000" cy="578346"/>
          </a:xfrm>
          <a:prstGeom prst="rect">
            <a:avLst/>
          </a:prstGeom>
          <a:noFill/>
          <a:ln>
            <a:miter lim="800000"/>
          </a:ln>
        </p:spPr>
        <p:txBody>
          <a:bodyPr wrap="square" lIns="0" tIns="0" rIns="0" bIns="0" rtlCol="0" anchor="t"/>
          <a:lstStyle/>
          <a:p>
            <a:pPr algn="l">
              <a:lnSpc>
                <a:spcPts val="2278"/>
              </a:lnSpc>
            </a:pPr>
            <a:r>
              <a:rPr lang="en-US" sz="1950" kern="0" spc="-117">
                <a:solidFill>
                  <a:srgbClr val="333333"/>
                </a:solidFill>
                <a:latin typeface="Inter SemiBold" pitchFamily="34" charset="0"/>
                <a:ea typeface="Inter SemiBold" pitchFamily="34" charset="-122"/>
                <a:cs typeface="Inter SemiBold" pitchFamily="34" charset="-120"/>
              </a:rPr>
              <a:t>Budgeting for</a:t>
            </a:r>
            <a:br>
              <a:rPr lang="en-US" sz="1950" kern="0" spc="-117">
                <a:solidFill>
                  <a:srgbClr val="333333"/>
                </a:solidFill>
                <a:latin typeface="Inter SemiBold" pitchFamily="34" charset="0"/>
                <a:ea typeface="Inter SemiBold" pitchFamily="34" charset="-122"/>
                <a:cs typeface="Inter SemiBold" pitchFamily="34" charset="-120"/>
              </a:rPr>
            </a:br>
            <a:r>
              <a:rPr lang="en-US" sz="1950" kern="0" spc="-117">
                <a:solidFill>
                  <a:srgbClr val="333333"/>
                </a:solidFill>
                <a:latin typeface="Inter SemiBold" pitchFamily="34" charset="0"/>
                <a:ea typeface="Inter SemiBold" pitchFamily="34" charset="-122"/>
                <a:cs typeface="Inter SemiBold" pitchFamily="34" charset="-120"/>
              </a:rPr>
              <a:t>Accessibility</a:t>
            </a:r>
            <a:endParaRPr lang="en-US"/>
          </a:p>
        </p:txBody>
      </p:sp>
      <p:sp>
        <p:nvSpPr>
          <p:cNvPr id="6" name="Text 4"/>
          <p:cNvSpPr/>
          <p:nvPr/>
        </p:nvSpPr>
        <p:spPr>
          <a:xfrm>
            <a:off x="762000" y="4172545"/>
            <a:ext cx="2340471" cy="1056680"/>
          </a:xfrm>
          <a:prstGeom prst="rect">
            <a:avLst/>
          </a:prstGeom>
          <a:noFill/>
          <a:ln>
            <a:miter lim="800000"/>
          </a:ln>
        </p:spPr>
        <p:txBody>
          <a:bodyPr wrap="square" lIns="0" tIns="0" rIns="0" bIns="0" rtlCol="0" anchor="t"/>
          <a:lstStyle/>
          <a:p>
            <a:pPr algn="l">
              <a:lnSpc>
                <a:spcPts val="2080"/>
              </a:lnSpc>
              <a:spcBef>
                <a:spcPts val="562"/>
              </a:spcBef>
            </a:pPr>
            <a:r>
              <a:rPr lang="en-US" sz="1500" kern="0" spc="-30">
                <a:solidFill>
                  <a:srgbClr val="000000">
                    <a:alpha val="55000"/>
                  </a:srgbClr>
                </a:solidFill>
                <a:latin typeface="Inter Medium" pitchFamily="34" charset="0"/>
                <a:ea typeface="Inter Medium" pitchFamily="34" charset="-122"/>
                <a:cs typeface="Inter Medium" pitchFamily="34" charset="-120"/>
              </a:rPr>
              <a:t>Allocate resources for</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compliance initiatives and</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digital transformation</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efforts.</a:t>
            </a:r>
            <a:endParaRPr lang="en-US"/>
          </a:p>
        </p:txBody>
      </p:sp>
      <p:sp>
        <p:nvSpPr>
          <p:cNvPr id="7" name="Shape 5"/>
          <p:cNvSpPr/>
          <p:nvPr/>
        </p:nvSpPr>
        <p:spPr>
          <a:xfrm>
            <a:off x="1500188" y="2667000"/>
            <a:ext cx="714375" cy="714375"/>
          </a:xfrm>
          <a:prstGeom prst="ellipse">
            <a:avLst/>
          </a:prstGeom>
          <a:solidFill>
            <a:srgbClr val="FFFFFF"/>
          </a:solidFill>
          <a:ln w="38100">
            <a:solidFill>
              <a:srgbClr val="FFC17A"/>
            </a:solidFill>
            <a:prstDash val="solid"/>
            <a:miter lim="800000"/>
          </a:ln>
        </p:spPr>
        <p:txBody>
          <a:bodyPr/>
          <a:lstStyle/>
          <a:p>
            <a:endParaRPr lang="en-US"/>
          </a:p>
        </p:txBody>
      </p:sp>
      <p:pic>
        <p:nvPicPr>
          <p:cNvPr id="8" name="Image 0" descr="preencoded.png"/>
          <p:cNvPicPr>
            <a:picLocks noChangeAspect="1"/>
          </p:cNvPicPr>
          <p:nvPr/>
        </p:nvPicPr>
        <p:blipFill>
          <a:blip r:embed="rId3"/>
          <a:stretch>
            <a:fillRect/>
          </a:stretch>
        </p:blipFill>
        <p:spPr>
          <a:xfrm>
            <a:off x="1685758" y="2911171"/>
            <a:ext cx="352425" cy="228600"/>
          </a:xfrm>
          <a:prstGeom prst="rect">
            <a:avLst/>
          </a:prstGeom>
        </p:spPr>
      </p:pic>
      <p:sp>
        <p:nvSpPr>
          <p:cNvPr id="9" name="Shape 6"/>
          <p:cNvSpPr/>
          <p:nvPr/>
        </p:nvSpPr>
        <p:spPr>
          <a:xfrm>
            <a:off x="3333750" y="3024188"/>
            <a:ext cx="2667000" cy="2433638"/>
          </a:xfrm>
          <a:prstGeom prst="rect">
            <a:avLst/>
          </a:prstGeom>
          <a:solidFill>
            <a:srgbClr val="FEC088"/>
          </a:solidFill>
          <a:ln>
            <a:miter lim="800000"/>
          </a:ln>
        </p:spPr>
        <p:txBody>
          <a:bodyPr/>
          <a:lstStyle/>
          <a:p>
            <a:endParaRPr lang="en-US"/>
          </a:p>
        </p:txBody>
      </p:sp>
      <p:sp>
        <p:nvSpPr>
          <p:cNvPr id="10" name="Text 7"/>
          <p:cNvSpPr/>
          <p:nvPr/>
        </p:nvSpPr>
        <p:spPr>
          <a:xfrm>
            <a:off x="3619500" y="3521422"/>
            <a:ext cx="2334517" cy="289173"/>
          </a:xfrm>
          <a:prstGeom prst="rect">
            <a:avLst/>
          </a:prstGeom>
          <a:noFill/>
          <a:ln>
            <a:miter lim="800000"/>
          </a:ln>
        </p:spPr>
        <p:txBody>
          <a:bodyPr wrap="square" lIns="0" tIns="0" rIns="0" bIns="0" rtlCol="0" anchor="t"/>
          <a:lstStyle/>
          <a:p>
            <a:pPr algn="l">
              <a:lnSpc>
                <a:spcPts val="2278"/>
              </a:lnSpc>
            </a:pPr>
            <a:r>
              <a:rPr lang="en-US" sz="1950" kern="0" spc="-117">
                <a:solidFill>
                  <a:srgbClr val="333333"/>
                </a:solidFill>
                <a:latin typeface="Inter SemiBold" pitchFamily="34" charset="0"/>
                <a:ea typeface="Inter SemiBold" pitchFamily="34" charset="-122"/>
                <a:cs typeface="Inter SemiBold" pitchFamily="34" charset="-120"/>
              </a:rPr>
              <a:t>Procurement Policies</a:t>
            </a:r>
            <a:endParaRPr lang="en-US"/>
          </a:p>
        </p:txBody>
      </p:sp>
      <p:sp>
        <p:nvSpPr>
          <p:cNvPr id="11" name="Text 8"/>
          <p:cNvSpPr/>
          <p:nvPr/>
        </p:nvSpPr>
        <p:spPr>
          <a:xfrm>
            <a:off x="3619500" y="3883372"/>
            <a:ext cx="2286000" cy="1320850"/>
          </a:xfrm>
          <a:prstGeom prst="rect">
            <a:avLst/>
          </a:prstGeom>
          <a:noFill/>
          <a:ln>
            <a:miter lim="800000"/>
          </a:ln>
        </p:spPr>
        <p:txBody>
          <a:bodyPr wrap="square" lIns="0" tIns="0" rIns="0" bIns="0" rtlCol="0" anchor="t"/>
          <a:lstStyle/>
          <a:p>
            <a:pPr algn="l">
              <a:lnSpc>
                <a:spcPts val="2080"/>
              </a:lnSpc>
              <a:spcBef>
                <a:spcPts val="562"/>
              </a:spcBef>
            </a:pPr>
            <a:r>
              <a:rPr lang="en-US" sz="1500" kern="0" spc="-30">
                <a:solidFill>
                  <a:srgbClr val="000000">
                    <a:alpha val="55000"/>
                  </a:srgbClr>
                </a:solidFill>
                <a:latin typeface="Inter Medium" pitchFamily="34" charset="0"/>
                <a:ea typeface="Inter Medium" pitchFamily="34" charset="-122"/>
                <a:cs typeface="Inter Medium" pitchFamily="34" charset="-120"/>
              </a:rPr>
              <a:t>Incorporate accessibility</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requirements into</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purchasing decisions,</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vendor contracts, and</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RFPs.</a:t>
            </a:r>
            <a:endParaRPr lang="en-US"/>
          </a:p>
        </p:txBody>
      </p:sp>
      <p:sp>
        <p:nvSpPr>
          <p:cNvPr id="12" name="Shape 9"/>
          <p:cNvSpPr/>
          <p:nvPr/>
        </p:nvSpPr>
        <p:spPr>
          <a:xfrm>
            <a:off x="4357688" y="2667000"/>
            <a:ext cx="714375" cy="714375"/>
          </a:xfrm>
          <a:prstGeom prst="ellipse">
            <a:avLst/>
          </a:prstGeom>
          <a:solidFill>
            <a:srgbClr val="FFFFFF"/>
          </a:solidFill>
          <a:ln w="38100">
            <a:solidFill>
              <a:srgbClr val="FEA555"/>
            </a:solidFill>
            <a:prstDash val="solid"/>
            <a:miter lim="800000"/>
          </a:ln>
        </p:spPr>
        <p:txBody>
          <a:bodyPr/>
          <a:lstStyle/>
          <a:p>
            <a:endParaRPr lang="en-US"/>
          </a:p>
        </p:txBody>
      </p:sp>
      <p:pic>
        <p:nvPicPr>
          <p:cNvPr id="13" name="Image 1" descr="preencoded.png"/>
          <p:cNvPicPr>
            <a:picLocks noChangeAspect="1"/>
          </p:cNvPicPr>
          <p:nvPr/>
        </p:nvPicPr>
        <p:blipFill>
          <a:blip r:embed="rId4"/>
          <a:stretch>
            <a:fillRect/>
          </a:stretch>
        </p:blipFill>
        <p:spPr>
          <a:xfrm>
            <a:off x="4589299" y="2894427"/>
            <a:ext cx="257175" cy="266700"/>
          </a:xfrm>
          <a:prstGeom prst="rect">
            <a:avLst/>
          </a:prstGeom>
        </p:spPr>
      </p:pic>
      <p:sp>
        <p:nvSpPr>
          <p:cNvPr id="14" name="Shape 10"/>
          <p:cNvSpPr/>
          <p:nvPr/>
        </p:nvSpPr>
        <p:spPr>
          <a:xfrm>
            <a:off x="6191250" y="3024188"/>
            <a:ext cx="2667000" cy="2433638"/>
          </a:xfrm>
          <a:prstGeom prst="rect">
            <a:avLst/>
          </a:prstGeom>
          <a:solidFill>
            <a:srgbClr val="FD864D"/>
          </a:solidFill>
          <a:ln>
            <a:miter lim="800000"/>
          </a:ln>
        </p:spPr>
        <p:txBody>
          <a:bodyPr/>
          <a:lstStyle/>
          <a:p>
            <a:endParaRPr lang="en-US"/>
          </a:p>
        </p:txBody>
      </p:sp>
      <p:sp>
        <p:nvSpPr>
          <p:cNvPr id="15" name="Text 11"/>
          <p:cNvSpPr/>
          <p:nvPr/>
        </p:nvSpPr>
        <p:spPr>
          <a:xfrm>
            <a:off x="6477000" y="3521422"/>
            <a:ext cx="2286000" cy="578346"/>
          </a:xfrm>
          <a:prstGeom prst="rect">
            <a:avLst/>
          </a:prstGeom>
          <a:noFill/>
          <a:ln>
            <a:miter lim="800000"/>
          </a:ln>
        </p:spPr>
        <p:txBody>
          <a:bodyPr wrap="square" lIns="0" tIns="0" rIns="0" bIns="0" rtlCol="0" anchor="t"/>
          <a:lstStyle/>
          <a:p>
            <a:pPr algn="l">
              <a:lnSpc>
                <a:spcPts val="2278"/>
              </a:lnSpc>
            </a:pPr>
            <a:r>
              <a:rPr lang="en-US" sz="1950" kern="0" spc="-117">
                <a:solidFill>
                  <a:srgbClr val="333333"/>
                </a:solidFill>
                <a:latin typeface="Inter SemiBold" pitchFamily="34" charset="0"/>
                <a:ea typeface="Inter SemiBold" pitchFamily="34" charset="-122"/>
                <a:cs typeface="Inter SemiBold" pitchFamily="34" charset="-120"/>
              </a:rPr>
              <a:t>Training and</a:t>
            </a:r>
            <a:br>
              <a:rPr lang="en-US" sz="1950" kern="0" spc="-117">
                <a:solidFill>
                  <a:srgbClr val="333333"/>
                </a:solidFill>
                <a:latin typeface="Inter SemiBold" pitchFamily="34" charset="0"/>
                <a:ea typeface="Inter SemiBold" pitchFamily="34" charset="-122"/>
                <a:cs typeface="Inter SemiBold" pitchFamily="34" charset="-120"/>
              </a:rPr>
            </a:br>
            <a:r>
              <a:rPr lang="en-US" sz="1950" kern="0" spc="-117">
                <a:solidFill>
                  <a:srgbClr val="333333"/>
                </a:solidFill>
                <a:latin typeface="Inter SemiBold" pitchFamily="34" charset="0"/>
                <a:ea typeface="Inter SemiBold" pitchFamily="34" charset="-122"/>
                <a:cs typeface="Inter SemiBold" pitchFamily="34" charset="-120"/>
              </a:rPr>
              <a:t>Awareness</a:t>
            </a:r>
            <a:endParaRPr lang="en-US"/>
          </a:p>
        </p:txBody>
      </p:sp>
      <p:sp>
        <p:nvSpPr>
          <p:cNvPr id="16" name="Text 12"/>
          <p:cNvSpPr/>
          <p:nvPr/>
        </p:nvSpPr>
        <p:spPr>
          <a:xfrm>
            <a:off x="6477000" y="4172545"/>
            <a:ext cx="2286000" cy="1056680"/>
          </a:xfrm>
          <a:prstGeom prst="rect">
            <a:avLst/>
          </a:prstGeom>
          <a:noFill/>
          <a:ln>
            <a:miter lim="800000"/>
          </a:ln>
        </p:spPr>
        <p:txBody>
          <a:bodyPr wrap="square" lIns="0" tIns="0" rIns="0" bIns="0" rtlCol="0" anchor="t"/>
          <a:lstStyle/>
          <a:p>
            <a:pPr algn="l">
              <a:lnSpc>
                <a:spcPts val="2080"/>
              </a:lnSpc>
              <a:spcBef>
                <a:spcPts val="562"/>
              </a:spcBef>
            </a:pPr>
            <a:r>
              <a:rPr lang="en-US" sz="1500" kern="0" spc="-30">
                <a:solidFill>
                  <a:srgbClr val="000000">
                    <a:alpha val="55000"/>
                  </a:srgbClr>
                </a:solidFill>
                <a:latin typeface="Inter Medium" pitchFamily="34" charset="0"/>
                <a:ea typeface="Inter Medium" pitchFamily="34" charset="-122"/>
                <a:cs typeface="Inter Medium" pitchFamily="34" charset="-120"/>
              </a:rPr>
              <a:t>Fund and support staff</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education on digital</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accessibility best</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practices.</a:t>
            </a:r>
            <a:endParaRPr lang="en-US"/>
          </a:p>
        </p:txBody>
      </p:sp>
      <p:sp>
        <p:nvSpPr>
          <p:cNvPr id="17" name="Shape 13"/>
          <p:cNvSpPr/>
          <p:nvPr/>
        </p:nvSpPr>
        <p:spPr>
          <a:xfrm>
            <a:off x="7215188" y="2667000"/>
            <a:ext cx="714375" cy="714375"/>
          </a:xfrm>
          <a:prstGeom prst="ellipse">
            <a:avLst/>
          </a:prstGeom>
          <a:solidFill>
            <a:srgbClr val="FFFFFF"/>
          </a:solidFill>
          <a:ln w="38100">
            <a:solidFill>
              <a:srgbClr val="FC641B"/>
            </a:solidFill>
            <a:prstDash val="solid"/>
            <a:miter lim="800000"/>
          </a:ln>
        </p:spPr>
        <p:txBody>
          <a:bodyPr/>
          <a:lstStyle/>
          <a:p>
            <a:endParaRPr lang="en-US"/>
          </a:p>
        </p:txBody>
      </p:sp>
      <p:pic>
        <p:nvPicPr>
          <p:cNvPr id="18" name="Image 2" descr="preencoded.png"/>
          <p:cNvPicPr>
            <a:picLocks noChangeAspect="1"/>
          </p:cNvPicPr>
          <p:nvPr/>
        </p:nvPicPr>
        <p:blipFill>
          <a:blip r:embed="rId5"/>
          <a:stretch>
            <a:fillRect/>
          </a:stretch>
        </p:blipFill>
        <p:spPr>
          <a:xfrm>
            <a:off x="7463542" y="2866760"/>
            <a:ext cx="219075" cy="314325"/>
          </a:xfrm>
          <a:prstGeom prst="rect">
            <a:avLst/>
          </a:prstGeom>
        </p:spPr>
      </p:pic>
      <p:sp>
        <p:nvSpPr>
          <p:cNvPr id="19" name="Shape 14"/>
          <p:cNvSpPr/>
          <p:nvPr/>
        </p:nvSpPr>
        <p:spPr>
          <a:xfrm>
            <a:off x="9048750" y="3024188"/>
            <a:ext cx="2667000" cy="2433638"/>
          </a:xfrm>
          <a:prstGeom prst="rect">
            <a:avLst/>
          </a:prstGeom>
          <a:solidFill>
            <a:srgbClr val="FF8000"/>
          </a:solidFill>
          <a:ln>
            <a:miter lim="800000"/>
          </a:ln>
        </p:spPr>
        <p:txBody>
          <a:bodyPr/>
          <a:lstStyle/>
          <a:p>
            <a:endParaRPr lang="en-US"/>
          </a:p>
        </p:txBody>
      </p:sp>
      <p:sp>
        <p:nvSpPr>
          <p:cNvPr id="20" name="Text 15"/>
          <p:cNvSpPr/>
          <p:nvPr/>
        </p:nvSpPr>
        <p:spPr>
          <a:xfrm>
            <a:off x="9334500" y="3521422"/>
            <a:ext cx="2286000" cy="289173"/>
          </a:xfrm>
          <a:prstGeom prst="rect">
            <a:avLst/>
          </a:prstGeom>
          <a:noFill/>
          <a:ln>
            <a:miter lim="800000"/>
          </a:ln>
        </p:spPr>
        <p:txBody>
          <a:bodyPr wrap="square" lIns="0" tIns="0" rIns="0" bIns="0" rtlCol="0" anchor="t"/>
          <a:lstStyle/>
          <a:p>
            <a:pPr algn="l">
              <a:lnSpc>
                <a:spcPts val="2278"/>
              </a:lnSpc>
            </a:pPr>
            <a:r>
              <a:rPr lang="en-US" sz="1950" kern="0" spc="-117">
                <a:solidFill>
                  <a:srgbClr val="333333"/>
                </a:solidFill>
                <a:latin typeface="Inter SemiBold" pitchFamily="34" charset="0"/>
                <a:ea typeface="Inter SemiBold" pitchFamily="34" charset="-122"/>
                <a:cs typeface="Inter SemiBold" pitchFamily="34" charset="-120"/>
              </a:rPr>
              <a:t>Data Management</a:t>
            </a:r>
            <a:endParaRPr lang="en-US"/>
          </a:p>
        </p:txBody>
      </p:sp>
      <p:sp>
        <p:nvSpPr>
          <p:cNvPr id="21" name="Text 16"/>
          <p:cNvSpPr/>
          <p:nvPr/>
        </p:nvSpPr>
        <p:spPr>
          <a:xfrm>
            <a:off x="9334500" y="3883372"/>
            <a:ext cx="2291654" cy="792510"/>
          </a:xfrm>
          <a:prstGeom prst="rect">
            <a:avLst/>
          </a:prstGeom>
          <a:noFill/>
          <a:ln>
            <a:miter lim="800000"/>
          </a:ln>
        </p:spPr>
        <p:txBody>
          <a:bodyPr wrap="square" lIns="0" tIns="0" rIns="0" bIns="0" rtlCol="0" anchor="t"/>
          <a:lstStyle/>
          <a:p>
            <a:pPr algn="l">
              <a:lnSpc>
                <a:spcPts val="2080"/>
              </a:lnSpc>
              <a:spcBef>
                <a:spcPts val="562"/>
              </a:spcBef>
            </a:pPr>
            <a:r>
              <a:rPr lang="en-US" sz="1500" kern="0" spc="-30">
                <a:solidFill>
                  <a:srgbClr val="000000">
                    <a:alpha val="55000"/>
                  </a:srgbClr>
                </a:solidFill>
                <a:latin typeface="Inter Medium" pitchFamily="34" charset="0"/>
                <a:ea typeface="Inter Medium" pitchFamily="34" charset="-122"/>
                <a:cs typeface="Inter Medium" pitchFamily="34" charset="-120"/>
              </a:rPr>
              <a:t>Track compliance efforts,</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key metrics, and risk</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mitigation strategies.</a:t>
            </a:r>
            <a:endParaRPr lang="en-US"/>
          </a:p>
        </p:txBody>
      </p:sp>
      <p:sp>
        <p:nvSpPr>
          <p:cNvPr id="22" name="Shape 17"/>
          <p:cNvSpPr/>
          <p:nvPr/>
        </p:nvSpPr>
        <p:spPr>
          <a:xfrm>
            <a:off x="10072688" y="2667000"/>
            <a:ext cx="714375" cy="714375"/>
          </a:xfrm>
          <a:prstGeom prst="ellipse">
            <a:avLst/>
          </a:prstGeom>
          <a:solidFill>
            <a:srgbClr val="FFFFFF"/>
          </a:solidFill>
          <a:ln w="38100">
            <a:solidFill>
              <a:srgbClr val="CC6600"/>
            </a:solidFill>
            <a:prstDash val="solid"/>
            <a:miter lim="800000"/>
          </a:ln>
        </p:spPr>
        <p:txBody>
          <a:bodyPr/>
          <a:lstStyle/>
          <a:p>
            <a:endParaRPr lang="en-US"/>
          </a:p>
        </p:txBody>
      </p:sp>
      <p:pic>
        <p:nvPicPr>
          <p:cNvPr id="23" name="Image 3" descr="preencoded.png"/>
          <p:cNvPicPr>
            <a:picLocks noChangeAspect="1"/>
          </p:cNvPicPr>
          <p:nvPr/>
        </p:nvPicPr>
        <p:blipFill>
          <a:blip r:embed="rId6"/>
          <a:stretch>
            <a:fillRect/>
          </a:stretch>
        </p:blipFill>
        <p:spPr>
          <a:xfrm>
            <a:off x="10287563" y="2902798"/>
            <a:ext cx="285750" cy="238125"/>
          </a:xfrm>
          <a:prstGeom prst="rect">
            <a:avLst/>
          </a:prstGeom>
        </p:spPr>
      </p:pic>
      <p:pic>
        <p:nvPicPr>
          <p:cNvPr id="28" name="Picture 27">
            <a:extLst>
              <a:ext uri="{FF2B5EF4-FFF2-40B4-BE49-F238E27FC236}">
                <a16:creationId xmlns:a16="http://schemas.microsoft.com/office/drawing/2014/main" id="{2145C1F9-5852-A8FE-26E8-244EDE92886D}"/>
              </a:ext>
            </a:extLst>
          </p:cNvPr>
          <p:cNvPicPr>
            <a:picLocks noChangeAspect="1"/>
          </p:cNvPicPr>
          <p:nvPr/>
        </p:nvPicPr>
        <p:blipFill>
          <a:blip r:embed="rId7"/>
          <a:stretch>
            <a:fillRect/>
          </a:stretch>
        </p:blipFill>
        <p:spPr>
          <a:xfrm>
            <a:off x="10787063" y="108260"/>
            <a:ext cx="1267002" cy="609685"/>
          </a:xfrm>
          <a:prstGeom prst="rect">
            <a:avLst/>
          </a:prstGeom>
        </p:spPr>
      </p:pic>
    </p:spTree>
    <p:extLst>
      <p:ext uri="{BB962C8B-B14F-4D97-AF65-F5344CB8AC3E}">
        <p14:creationId xmlns:p14="http://schemas.microsoft.com/office/powerpoint/2010/main" val="2759123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3">
    <p:bg>
      <p:bgPr>
        <a:solidFill>
          <a:srgbClr val="000000"/>
        </a:solidFill>
        <a:effectLst/>
      </p:bgPr>
    </p:bg>
    <p:spTree>
      <p:nvGrpSpPr>
        <p:cNvPr id="1" name=""/>
        <p:cNvGrpSpPr/>
        <p:nvPr/>
      </p:nvGrpSpPr>
      <p:grpSpPr>
        <a:xfrm>
          <a:off x="0" y="0"/>
          <a:ext cx="0" cy="0"/>
          <a:chOff x="0" y="0"/>
          <a:chExt cx="0" cy="0"/>
        </a:xfrm>
      </p:grpSpPr>
      <p:sp>
        <p:nvSpPr>
          <p:cNvPr id="2" name="Text 0"/>
          <p:cNvSpPr/>
          <p:nvPr/>
        </p:nvSpPr>
        <p:spPr>
          <a:xfrm>
            <a:off x="-78581" y="400220"/>
            <a:ext cx="11715750" cy="556171"/>
          </a:xfrm>
          <a:prstGeom prst="rect">
            <a:avLst/>
          </a:prstGeom>
          <a:noFill/>
          <a:ln>
            <a:miter lim="800000"/>
          </a:ln>
        </p:spPr>
        <p:txBody>
          <a:bodyPr wrap="square" lIns="0" tIns="0" rIns="0" bIns="0" rtlCol="0" anchor="t"/>
          <a:lstStyle/>
          <a:p>
            <a:pPr algn="ctr">
              <a:lnSpc>
                <a:spcPts val="4380"/>
              </a:lnSpc>
            </a:pPr>
            <a:r>
              <a:rPr lang="en-US" sz="3750" kern="0" spc="-225">
                <a:solidFill>
                  <a:srgbClr val="FFFFFF"/>
                </a:solidFill>
                <a:latin typeface="Inter SemiBold" pitchFamily="34" charset="0"/>
                <a:ea typeface="Inter SemiBold" pitchFamily="34" charset="-122"/>
                <a:cs typeface="Inter SemiBold" pitchFamily="34" charset="-120"/>
              </a:rPr>
              <a:t>Implications for Financial Operations with a Digital Focus</a:t>
            </a:r>
            <a:endParaRPr lang="en-US"/>
          </a:p>
        </p:txBody>
      </p:sp>
      <p:sp>
        <p:nvSpPr>
          <p:cNvPr id="3" name="Shape 1"/>
          <p:cNvSpPr/>
          <p:nvPr/>
        </p:nvSpPr>
        <p:spPr>
          <a:xfrm>
            <a:off x="988219" y="2586752"/>
            <a:ext cx="1428750" cy="1428750"/>
          </a:xfrm>
          <a:prstGeom prst="ellipse">
            <a:avLst/>
          </a:prstGeom>
          <a:solidFill>
            <a:srgbClr val="FFD9AD"/>
          </a:solidFill>
          <a:ln>
            <a:miter lim="800000"/>
          </a:ln>
        </p:spPr>
        <p:txBody>
          <a:bodyPr/>
          <a:lstStyle/>
          <a:p>
            <a:endParaRPr lang="en-US"/>
          </a:p>
        </p:txBody>
      </p:sp>
      <p:pic>
        <p:nvPicPr>
          <p:cNvPr id="4" name="Image 0" descr="preencoded.png"/>
          <p:cNvPicPr>
            <a:picLocks noChangeAspect="1"/>
          </p:cNvPicPr>
          <p:nvPr/>
        </p:nvPicPr>
        <p:blipFill>
          <a:blip r:embed="rId3"/>
          <a:stretch>
            <a:fillRect/>
          </a:stretch>
        </p:blipFill>
        <p:spPr>
          <a:xfrm>
            <a:off x="1417960" y="3016374"/>
            <a:ext cx="581025" cy="581025"/>
          </a:xfrm>
          <a:prstGeom prst="rect">
            <a:avLst/>
          </a:prstGeom>
        </p:spPr>
      </p:pic>
      <p:sp>
        <p:nvSpPr>
          <p:cNvPr id="5" name="Text 2"/>
          <p:cNvSpPr/>
          <p:nvPr/>
        </p:nvSpPr>
        <p:spPr>
          <a:xfrm>
            <a:off x="455413" y="4111794"/>
            <a:ext cx="2494361" cy="266998"/>
          </a:xfrm>
          <a:prstGeom prst="rect">
            <a:avLst/>
          </a:prstGeom>
          <a:noFill/>
          <a:ln>
            <a:miter lim="800000"/>
          </a:ln>
        </p:spPr>
        <p:txBody>
          <a:bodyPr wrap="square" lIns="0" tIns="0" rIns="0" bIns="0" rtlCol="0" anchor="t"/>
          <a:lstStyle/>
          <a:p>
            <a:pPr algn="ctr">
              <a:lnSpc>
                <a:spcPts val="2102"/>
              </a:lnSpc>
            </a:pPr>
            <a:r>
              <a:rPr lang="en-US" sz="1800" kern="0" spc="-108">
                <a:solidFill>
                  <a:srgbClr val="FFFFFF"/>
                </a:solidFill>
                <a:latin typeface="Inter SemiBold" pitchFamily="34" charset="0"/>
                <a:ea typeface="Inter SemiBold" pitchFamily="34" charset="-122"/>
                <a:cs typeface="Inter SemiBold" pitchFamily="34" charset="-120"/>
              </a:rPr>
              <a:t>Technology Investments</a:t>
            </a:r>
            <a:endParaRPr lang="en-US"/>
          </a:p>
        </p:txBody>
      </p:sp>
      <p:sp>
        <p:nvSpPr>
          <p:cNvPr id="6" name="Text 3"/>
          <p:cNvSpPr/>
          <p:nvPr/>
        </p:nvSpPr>
        <p:spPr>
          <a:xfrm>
            <a:off x="468959" y="4456033"/>
            <a:ext cx="2467269" cy="792510"/>
          </a:xfrm>
          <a:prstGeom prst="rect">
            <a:avLst/>
          </a:prstGeom>
          <a:noFill/>
          <a:ln>
            <a:miter lim="800000"/>
          </a:ln>
        </p:spPr>
        <p:txBody>
          <a:bodyPr wrap="square" lIns="0" tIns="0" rIns="0" bIns="0" rtlCol="0" anchor="t"/>
          <a:lstStyle/>
          <a:p>
            <a:pPr algn="ctr">
              <a:lnSpc>
                <a:spcPts val="2080"/>
              </a:lnSpc>
              <a:spcBef>
                <a:spcPts val="596"/>
              </a:spcBef>
            </a:pPr>
            <a:r>
              <a:rPr lang="en-US" sz="1500" kern="0" spc="-30">
                <a:solidFill>
                  <a:srgbClr val="FFFFFF">
                    <a:alpha val="80000"/>
                  </a:srgbClr>
                </a:solidFill>
                <a:latin typeface="Inter Medium" pitchFamily="34" charset="0"/>
                <a:ea typeface="Inter Medium" pitchFamily="34" charset="-122"/>
                <a:cs typeface="Inter Medium" pitchFamily="34" charset="-120"/>
              </a:rPr>
              <a:t>Adapting financial software</a:t>
            </a:r>
            <a:br>
              <a:rPr lang="en-US" sz="1500" kern="0" spc="-30">
                <a:solidFill>
                  <a:srgbClr val="FFFFFF">
                    <a:alpha val="80000"/>
                  </a:srgbClr>
                </a:solidFill>
                <a:latin typeface="Inter Medium" pitchFamily="34" charset="0"/>
                <a:ea typeface="Inter Medium" pitchFamily="34" charset="-122"/>
                <a:cs typeface="Inter Medium" pitchFamily="34" charset="-120"/>
              </a:rPr>
            </a:br>
            <a:r>
              <a:rPr lang="en-US" sz="1500" kern="0" spc="-30">
                <a:solidFill>
                  <a:srgbClr val="FFFFFF">
                    <a:alpha val="80000"/>
                  </a:srgbClr>
                </a:solidFill>
                <a:latin typeface="Inter Medium" pitchFamily="34" charset="0"/>
                <a:ea typeface="Inter Medium" pitchFamily="34" charset="-122"/>
                <a:cs typeface="Inter Medium" pitchFamily="34" charset="-120"/>
              </a:rPr>
              <a:t>and systems for digital</a:t>
            </a:r>
            <a:br>
              <a:rPr lang="en-US" sz="1500" kern="0" spc="-30">
                <a:solidFill>
                  <a:srgbClr val="FFFFFF">
                    <a:alpha val="80000"/>
                  </a:srgbClr>
                </a:solidFill>
                <a:latin typeface="Inter Medium" pitchFamily="34" charset="0"/>
                <a:ea typeface="Inter Medium" pitchFamily="34" charset="-122"/>
                <a:cs typeface="Inter Medium" pitchFamily="34" charset="-120"/>
              </a:rPr>
            </a:br>
            <a:r>
              <a:rPr lang="en-US" sz="1500" kern="0" spc="-30">
                <a:solidFill>
                  <a:srgbClr val="FFFFFF">
                    <a:alpha val="80000"/>
                  </a:srgbClr>
                </a:solidFill>
                <a:latin typeface="Inter Medium" pitchFamily="34" charset="0"/>
                <a:ea typeface="Inter Medium" pitchFamily="34" charset="-122"/>
                <a:cs typeface="Inter Medium" pitchFamily="34" charset="-120"/>
              </a:rPr>
              <a:t>accessibility.</a:t>
            </a:r>
            <a:endParaRPr lang="en-US"/>
          </a:p>
        </p:txBody>
      </p:sp>
      <p:sp>
        <p:nvSpPr>
          <p:cNvPr id="7" name="Shape 4"/>
          <p:cNvSpPr/>
          <p:nvPr/>
        </p:nvSpPr>
        <p:spPr>
          <a:xfrm>
            <a:off x="3917156" y="2586752"/>
            <a:ext cx="1428750" cy="1428750"/>
          </a:xfrm>
          <a:prstGeom prst="ellipse">
            <a:avLst/>
          </a:prstGeom>
          <a:solidFill>
            <a:srgbClr val="FEC088"/>
          </a:solidFill>
          <a:ln>
            <a:miter lim="800000"/>
          </a:ln>
        </p:spPr>
        <p:txBody>
          <a:bodyPr/>
          <a:lstStyle/>
          <a:p>
            <a:endParaRPr lang="en-US"/>
          </a:p>
        </p:txBody>
      </p:sp>
      <p:pic>
        <p:nvPicPr>
          <p:cNvPr id="8" name="Image 1" descr="preencoded.png"/>
          <p:cNvPicPr>
            <a:picLocks noChangeAspect="1"/>
          </p:cNvPicPr>
          <p:nvPr/>
        </p:nvPicPr>
        <p:blipFill>
          <a:blip r:embed="rId4"/>
          <a:stretch>
            <a:fillRect/>
          </a:stretch>
        </p:blipFill>
        <p:spPr>
          <a:xfrm>
            <a:off x="4288296" y="3008002"/>
            <a:ext cx="695325" cy="571500"/>
          </a:xfrm>
          <a:prstGeom prst="rect">
            <a:avLst/>
          </a:prstGeom>
        </p:spPr>
      </p:pic>
      <p:sp>
        <p:nvSpPr>
          <p:cNvPr id="9" name="Text 5"/>
          <p:cNvSpPr/>
          <p:nvPr/>
        </p:nvSpPr>
        <p:spPr>
          <a:xfrm>
            <a:off x="3483769" y="4111794"/>
            <a:ext cx="2295525" cy="266998"/>
          </a:xfrm>
          <a:prstGeom prst="rect">
            <a:avLst/>
          </a:prstGeom>
          <a:noFill/>
          <a:ln>
            <a:miter lim="800000"/>
          </a:ln>
        </p:spPr>
        <p:txBody>
          <a:bodyPr wrap="square" lIns="0" tIns="0" rIns="0" bIns="0" rtlCol="0" anchor="t"/>
          <a:lstStyle/>
          <a:p>
            <a:pPr algn="ctr">
              <a:lnSpc>
                <a:spcPts val="2102"/>
              </a:lnSpc>
            </a:pPr>
            <a:r>
              <a:rPr lang="en-US" sz="1800" kern="0" spc="-108">
                <a:solidFill>
                  <a:srgbClr val="FFFFFF"/>
                </a:solidFill>
                <a:latin typeface="Inter SemiBold" pitchFamily="34" charset="0"/>
                <a:ea typeface="Inter SemiBold" pitchFamily="34" charset="-122"/>
                <a:cs typeface="Inter SemiBold" pitchFamily="34" charset="-120"/>
              </a:rPr>
              <a:t>Vendor Management</a:t>
            </a:r>
            <a:endParaRPr lang="en-US"/>
          </a:p>
        </p:txBody>
      </p:sp>
      <p:sp>
        <p:nvSpPr>
          <p:cNvPr id="10" name="Text 6"/>
          <p:cNvSpPr/>
          <p:nvPr/>
        </p:nvSpPr>
        <p:spPr>
          <a:xfrm>
            <a:off x="3424507" y="4456033"/>
            <a:ext cx="2414048" cy="792510"/>
          </a:xfrm>
          <a:prstGeom prst="rect">
            <a:avLst/>
          </a:prstGeom>
          <a:noFill/>
          <a:ln>
            <a:miter lim="800000"/>
          </a:ln>
        </p:spPr>
        <p:txBody>
          <a:bodyPr wrap="square" lIns="0" tIns="0" rIns="0" bIns="0" rtlCol="0" anchor="t"/>
          <a:lstStyle/>
          <a:p>
            <a:pPr algn="ctr">
              <a:lnSpc>
                <a:spcPts val="2080"/>
              </a:lnSpc>
              <a:spcBef>
                <a:spcPts val="596"/>
              </a:spcBef>
            </a:pPr>
            <a:r>
              <a:rPr lang="en-US" sz="1500" kern="0" spc="-30">
                <a:solidFill>
                  <a:srgbClr val="FFFFFF">
                    <a:alpha val="80000"/>
                  </a:srgbClr>
                </a:solidFill>
                <a:latin typeface="Inter Medium" pitchFamily="34" charset="0"/>
                <a:ea typeface="Inter Medium" pitchFamily="34" charset="-122"/>
                <a:cs typeface="Inter Medium" pitchFamily="34" charset="-120"/>
              </a:rPr>
              <a:t>Ensuring third-party digital</a:t>
            </a:r>
            <a:br>
              <a:rPr lang="en-US" sz="1500" kern="0" spc="-30">
                <a:solidFill>
                  <a:srgbClr val="FFFFFF">
                    <a:alpha val="80000"/>
                  </a:srgbClr>
                </a:solidFill>
                <a:latin typeface="Inter Medium" pitchFamily="34" charset="0"/>
                <a:ea typeface="Inter Medium" pitchFamily="34" charset="-122"/>
                <a:cs typeface="Inter Medium" pitchFamily="34" charset="-120"/>
              </a:rPr>
            </a:br>
            <a:r>
              <a:rPr lang="en-US" sz="1500" kern="0" spc="-30">
                <a:solidFill>
                  <a:srgbClr val="FFFFFF">
                    <a:alpha val="80000"/>
                  </a:srgbClr>
                </a:solidFill>
                <a:latin typeface="Inter Medium" pitchFamily="34" charset="0"/>
                <a:ea typeface="Inter Medium" pitchFamily="34" charset="-122"/>
                <a:cs typeface="Inter Medium" pitchFamily="34" charset="-120"/>
              </a:rPr>
              <a:t>content and services meet</a:t>
            </a:r>
            <a:br>
              <a:rPr lang="en-US" sz="1500" kern="0" spc="-30">
                <a:solidFill>
                  <a:srgbClr val="FFFFFF">
                    <a:alpha val="80000"/>
                  </a:srgbClr>
                </a:solidFill>
                <a:latin typeface="Inter Medium" pitchFamily="34" charset="0"/>
                <a:ea typeface="Inter Medium" pitchFamily="34" charset="-122"/>
                <a:cs typeface="Inter Medium" pitchFamily="34" charset="-120"/>
              </a:rPr>
            </a:br>
            <a:r>
              <a:rPr lang="en-US" sz="1500" kern="0" spc="-30">
                <a:solidFill>
                  <a:srgbClr val="FFFFFF">
                    <a:alpha val="80000"/>
                  </a:srgbClr>
                </a:solidFill>
                <a:latin typeface="Inter Medium" pitchFamily="34" charset="0"/>
                <a:ea typeface="Inter Medium" pitchFamily="34" charset="-122"/>
                <a:cs typeface="Inter Medium" pitchFamily="34" charset="-120"/>
              </a:rPr>
              <a:t>accessibility compliance.</a:t>
            </a:r>
            <a:endParaRPr lang="en-US"/>
          </a:p>
        </p:txBody>
      </p:sp>
      <p:sp>
        <p:nvSpPr>
          <p:cNvPr id="11" name="Shape 7"/>
          <p:cNvSpPr/>
          <p:nvPr/>
        </p:nvSpPr>
        <p:spPr>
          <a:xfrm>
            <a:off x="6846094" y="2586752"/>
            <a:ext cx="1428750" cy="1428750"/>
          </a:xfrm>
          <a:prstGeom prst="ellipse">
            <a:avLst/>
          </a:prstGeom>
          <a:solidFill>
            <a:srgbClr val="FD864D"/>
          </a:solidFill>
          <a:ln>
            <a:miter lim="800000"/>
          </a:ln>
        </p:spPr>
        <p:txBody>
          <a:bodyPr/>
          <a:lstStyle/>
          <a:p>
            <a:endParaRPr lang="en-US"/>
          </a:p>
        </p:txBody>
      </p:sp>
      <p:pic>
        <p:nvPicPr>
          <p:cNvPr id="12" name="Image 2" descr="preencoded.png"/>
          <p:cNvPicPr>
            <a:picLocks noChangeAspect="1"/>
          </p:cNvPicPr>
          <p:nvPr/>
        </p:nvPicPr>
        <p:blipFill>
          <a:blip r:embed="rId5"/>
          <a:stretch>
            <a:fillRect/>
          </a:stretch>
        </p:blipFill>
        <p:spPr>
          <a:xfrm>
            <a:off x="7192114" y="2991264"/>
            <a:ext cx="752475" cy="609600"/>
          </a:xfrm>
          <a:prstGeom prst="rect">
            <a:avLst/>
          </a:prstGeom>
        </p:spPr>
      </p:pic>
      <p:sp>
        <p:nvSpPr>
          <p:cNvPr id="13" name="Text 8"/>
          <p:cNvSpPr/>
          <p:nvPr/>
        </p:nvSpPr>
        <p:spPr>
          <a:xfrm>
            <a:off x="6284119" y="4111794"/>
            <a:ext cx="2547938" cy="266998"/>
          </a:xfrm>
          <a:prstGeom prst="rect">
            <a:avLst/>
          </a:prstGeom>
          <a:noFill/>
          <a:ln>
            <a:miter lim="800000"/>
          </a:ln>
        </p:spPr>
        <p:txBody>
          <a:bodyPr wrap="square" lIns="0" tIns="0" rIns="0" bIns="0" rtlCol="0" anchor="t"/>
          <a:lstStyle/>
          <a:p>
            <a:pPr algn="ctr">
              <a:lnSpc>
                <a:spcPts val="2102"/>
              </a:lnSpc>
            </a:pPr>
            <a:r>
              <a:rPr lang="en-US" sz="1800" kern="0" spc="-108">
                <a:solidFill>
                  <a:srgbClr val="FFFFFF"/>
                </a:solidFill>
                <a:latin typeface="Inter SemiBold" pitchFamily="34" charset="0"/>
                <a:ea typeface="Inter SemiBold" pitchFamily="34" charset="-122"/>
                <a:cs typeface="Inter SemiBold" pitchFamily="34" charset="-120"/>
              </a:rPr>
              <a:t>Grant Management</a:t>
            </a:r>
            <a:endParaRPr lang="en-US"/>
          </a:p>
        </p:txBody>
      </p:sp>
      <p:sp>
        <p:nvSpPr>
          <p:cNvPr id="14" name="Text 9"/>
          <p:cNvSpPr/>
          <p:nvPr/>
        </p:nvSpPr>
        <p:spPr>
          <a:xfrm>
            <a:off x="6212607" y="4456033"/>
            <a:ext cx="2690960" cy="792510"/>
          </a:xfrm>
          <a:prstGeom prst="rect">
            <a:avLst/>
          </a:prstGeom>
          <a:noFill/>
          <a:ln>
            <a:miter lim="800000"/>
          </a:ln>
        </p:spPr>
        <p:txBody>
          <a:bodyPr wrap="square" lIns="0" tIns="0" rIns="0" bIns="0" rtlCol="0" anchor="t"/>
          <a:lstStyle/>
          <a:p>
            <a:pPr algn="ctr">
              <a:lnSpc>
                <a:spcPts val="2080"/>
              </a:lnSpc>
              <a:spcBef>
                <a:spcPts val="596"/>
              </a:spcBef>
            </a:pPr>
            <a:r>
              <a:rPr lang="en-US" sz="1500" kern="0" spc="-30">
                <a:solidFill>
                  <a:srgbClr val="FFFFFF">
                    <a:alpha val="80000"/>
                  </a:srgbClr>
                </a:solidFill>
                <a:latin typeface="Inter Medium" pitchFamily="34" charset="0"/>
                <a:ea typeface="Inter Medium" pitchFamily="34" charset="-122"/>
                <a:cs typeface="Inter Medium" pitchFamily="34" charset="-120"/>
              </a:rPr>
              <a:t>Accessing and utilizing grants</a:t>
            </a:r>
            <a:br>
              <a:rPr lang="en-US" sz="1500" kern="0" spc="-30">
                <a:solidFill>
                  <a:srgbClr val="FFFFFF">
                    <a:alpha val="80000"/>
                  </a:srgbClr>
                </a:solidFill>
                <a:latin typeface="Inter Medium" pitchFamily="34" charset="0"/>
                <a:ea typeface="Inter Medium" pitchFamily="34" charset="-122"/>
                <a:cs typeface="Inter Medium" pitchFamily="34" charset="-120"/>
              </a:rPr>
            </a:br>
            <a:r>
              <a:rPr lang="en-US" sz="1500" kern="0" spc="-30">
                <a:solidFill>
                  <a:srgbClr val="FFFFFF">
                    <a:alpha val="80000"/>
                  </a:srgbClr>
                </a:solidFill>
                <a:latin typeface="Inter Medium" pitchFamily="34" charset="0"/>
                <a:ea typeface="Inter Medium" pitchFamily="34" charset="-122"/>
                <a:cs typeface="Inter Medium" pitchFamily="34" charset="-120"/>
              </a:rPr>
              <a:t>specifically for accessibility</a:t>
            </a:r>
            <a:br>
              <a:rPr lang="en-US" sz="1500" kern="0" spc="-30">
                <a:solidFill>
                  <a:srgbClr val="FFFFFF">
                    <a:alpha val="80000"/>
                  </a:srgbClr>
                </a:solidFill>
                <a:latin typeface="Inter Medium" pitchFamily="34" charset="0"/>
                <a:ea typeface="Inter Medium" pitchFamily="34" charset="-122"/>
                <a:cs typeface="Inter Medium" pitchFamily="34" charset="-120"/>
              </a:rPr>
            </a:br>
            <a:r>
              <a:rPr lang="en-US" sz="1500" kern="0" spc="-30">
                <a:solidFill>
                  <a:srgbClr val="FFFFFF">
                    <a:alpha val="80000"/>
                  </a:srgbClr>
                </a:solidFill>
                <a:latin typeface="Inter Medium" pitchFamily="34" charset="0"/>
                <a:ea typeface="Inter Medium" pitchFamily="34" charset="-122"/>
                <a:cs typeface="Inter Medium" pitchFamily="34" charset="-120"/>
              </a:rPr>
              <a:t>initiatives.</a:t>
            </a:r>
            <a:endParaRPr lang="en-US"/>
          </a:p>
        </p:txBody>
      </p:sp>
      <p:sp>
        <p:nvSpPr>
          <p:cNvPr id="15" name="Shape 10"/>
          <p:cNvSpPr/>
          <p:nvPr/>
        </p:nvSpPr>
        <p:spPr>
          <a:xfrm>
            <a:off x="9775031" y="2586752"/>
            <a:ext cx="1428750" cy="1428750"/>
          </a:xfrm>
          <a:prstGeom prst="ellipse">
            <a:avLst/>
          </a:prstGeom>
          <a:solidFill>
            <a:srgbClr val="FF8000"/>
          </a:solidFill>
          <a:ln>
            <a:miter lim="800000"/>
          </a:ln>
        </p:spPr>
        <p:txBody>
          <a:bodyPr/>
          <a:lstStyle/>
          <a:p>
            <a:endParaRPr lang="en-US"/>
          </a:p>
        </p:txBody>
      </p:sp>
      <p:pic>
        <p:nvPicPr>
          <p:cNvPr id="16" name="Image 3" descr="preencoded.png"/>
          <p:cNvPicPr>
            <a:picLocks noChangeAspect="1"/>
          </p:cNvPicPr>
          <p:nvPr/>
        </p:nvPicPr>
        <p:blipFill>
          <a:blip r:embed="rId6"/>
          <a:stretch>
            <a:fillRect/>
          </a:stretch>
        </p:blipFill>
        <p:spPr>
          <a:xfrm>
            <a:off x="10162915" y="2974516"/>
            <a:ext cx="657225" cy="657225"/>
          </a:xfrm>
          <a:prstGeom prst="rect">
            <a:avLst/>
          </a:prstGeom>
        </p:spPr>
      </p:pic>
      <p:sp>
        <p:nvSpPr>
          <p:cNvPr id="17" name="Text 11"/>
          <p:cNvSpPr/>
          <p:nvPr/>
        </p:nvSpPr>
        <p:spPr>
          <a:xfrm>
            <a:off x="9255919" y="4111794"/>
            <a:ext cx="2466975" cy="266998"/>
          </a:xfrm>
          <a:prstGeom prst="rect">
            <a:avLst/>
          </a:prstGeom>
          <a:noFill/>
          <a:ln>
            <a:miter lim="800000"/>
          </a:ln>
        </p:spPr>
        <p:txBody>
          <a:bodyPr wrap="square" lIns="0" tIns="0" rIns="0" bIns="0" rtlCol="0" anchor="t"/>
          <a:lstStyle/>
          <a:p>
            <a:pPr algn="ctr">
              <a:lnSpc>
                <a:spcPts val="2102"/>
              </a:lnSpc>
            </a:pPr>
            <a:r>
              <a:rPr lang="en-US" sz="1800" kern="0" spc="-108">
                <a:solidFill>
                  <a:srgbClr val="FFFFFF"/>
                </a:solidFill>
                <a:latin typeface="Inter SemiBold" pitchFamily="34" charset="0"/>
                <a:ea typeface="Inter SemiBold" pitchFamily="34" charset="-122"/>
                <a:cs typeface="Inter SemiBold" pitchFamily="34" charset="-120"/>
              </a:rPr>
              <a:t>Risk Mitigation</a:t>
            </a:r>
            <a:endParaRPr lang="en-US"/>
          </a:p>
        </p:txBody>
      </p:sp>
      <p:sp>
        <p:nvSpPr>
          <p:cNvPr id="18" name="Text 12"/>
          <p:cNvSpPr/>
          <p:nvPr/>
        </p:nvSpPr>
        <p:spPr>
          <a:xfrm>
            <a:off x="9190167" y="4456033"/>
            <a:ext cx="2598478" cy="792510"/>
          </a:xfrm>
          <a:prstGeom prst="rect">
            <a:avLst/>
          </a:prstGeom>
          <a:noFill/>
          <a:ln>
            <a:miter lim="800000"/>
          </a:ln>
        </p:spPr>
        <p:txBody>
          <a:bodyPr wrap="square" lIns="0" tIns="0" rIns="0" bIns="0" rtlCol="0" anchor="t"/>
          <a:lstStyle/>
          <a:p>
            <a:pPr algn="ctr">
              <a:lnSpc>
                <a:spcPts val="2080"/>
              </a:lnSpc>
              <a:spcBef>
                <a:spcPts val="596"/>
              </a:spcBef>
            </a:pPr>
            <a:r>
              <a:rPr lang="en-US" sz="1500" kern="0" spc="-30">
                <a:solidFill>
                  <a:srgbClr val="FFFFFF">
                    <a:alpha val="80000"/>
                  </a:srgbClr>
                </a:solidFill>
                <a:latin typeface="Inter Medium" pitchFamily="34" charset="0"/>
                <a:ea typeface="Inter Medium" pitchFamily="34" charset="-122"/>
                <a:cs typeface="Inter Medium" pitchFamily="34" charset="-120"/>
              </a:rPr>
              <a:t>Proactive digital compliance</a:t>
            </a:r>
            <a:br>
              <a:rPr lang="en-US" sz="1500" kern="0" spc="-30">
                <a:solidFill>
                  <a:srgbClr val="FFFFFF">
                    <a:alpha val="80000"/>
                  </a:srgbClr>
                </a:solidFill>
                <a:latin typeface="Inter Medium" pitchFamily="34" charset="0"/>
                <a:ea typeface="Inter Medium" pitchFamily="34" charset="-122"/>
                <a:cs typeface="Inter Medium" pitchFamily="34" charset="-120"/>
              </a:rPr>
            </a:br>
            <a:r>
              <a:rPr lang="en-US" sz="1500" kern="0" spc="-30">
                <a:solidFill>
                  <a:srgbClr val="FFFFFF">
                    <a:alpha val="80000"/>
                  </a:srgbClr>
                </a:solidFill>
                <a:latin typeface="Inter Medium" pitchFamily="34" charset="0"/>
                <a:ea typeface="Inter Medium" pitchFamily="34" charset="-122"/>
                <a:cs typeface="Inter Medium" pitchFamily="34" charset="-120"/>
              </a:rPr>
              <a:t>to avoid legal challenges and</a:t>
            </a:r>
            <a:br>
              <a:rPr lang="en-US" sz="1500" kern="0" spc="-30">
                <a:solidFill>
                  <a:srgbClr val="FFFFFF">
                    <a:alpha val="80000"/>
                  </a:srgbClr>
                </a:solidFill>
                <a:latin typeface="Inter Medium" pitchFamily="34" charset="0"/>
                <a:ea typeface="Inter Medium" pitchFamily="34" charset="-122"/>
                <a:cs typeface="Inter Medium" pitchFamily="34" charset="-120"/>
              </a:rPr>
            </a:br>
            <a:r>
              <a:rPr lang="en-US" sz="1500" kern="0" spc="-30">
                <a:solidFill>
                  <a:srgbClr val="FFFFFF">
                    <a:alpha val="80000"/>
                  </a:srgbClr>
                </a:solidFill>
                <a:latin typeface="Inter Medium" pitchFamily="34" charset="0"/>
                <a:ea typeface="Inter Medium" pitchFamily="34" charset="-122"/>
                <a:cs typeface="Inter Medium" pitchFamily="34" charset="-120"/>
              </a:rPr>
              <a:t>financial liabilities.</a:t>
            </a:r>
            <a:endParaRPr lang="en-US"/>
          </a:p>
        </p:txBody>
      </p:sp>
      <p:pic>
        <p:nvPicPr>
          <p:cNvPr id="20" name="Picture 19">
            <a:extLst>
              <a:ext uri="{FF2B5EF4-FFF2-40B4-BE49-F238E27FC236}">
                <a16:creationId xmlns:a16="http://schemas.microsoft.com/office/drawing/2014/main" id="{BEFC6BDF-0851-A09C-A621-F895CCCAB523}"/>
              </a:ext>
            </a:extLst>
          </p:cNvPr>
          <p:cNvPicPr>
            <a:picLocks noChangeAspect="1"/>
          </p:cNvPicPr>
          <p:nvPr/>
        </p:nvPicPr>
        <p:blipFill>
          <a:blip r:embed="rId7"/>
          <a:stretch>
            <a:fillRect/>
          </a:stretch>
        </p:blipFill>
        <p:spPr>
          <a:xfrm>
            <a:off x="10787063" y="108260"/>
            <a:ext cx="1267002" cy="609685"/>
          </a:xfrm>
          <a:prstGeom prst="rect">
            <a:avLst/>
          </a:prstGeom>
        </p:spPr>
      </p:pic>
    </p:spTree>
    <p:extLst>
      <p:ext uri="{BB962C8B-B14F-4D97-AF65-F5344CB8AC3E}">
        <p14:creationId xmlns:p14="http://schemas.microsoft.com/office/powerpoint/2010/main" val="186742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4">
    <p:bg>
      <p:bgPr>
        <a:solidFill>
          <a:srgbClr val="000000"/>
        </a:solidFill>
        <a:effectLst/>
      </p:bgPr>
    </p:bg>
    <p:spTree>
      <p:nvGrpSpPr>
        <p:cNvPr id="1" name=""/>
        <p:cNvGrpSpPr/>
        <p:nvPr/>
      </p:nvGrpSpPr>
      <p:grpSpPr>
        <a:xfrm>
          <a:off x="0" y="0"/>
          <a:ext cx="0" cy="0"/>
          <a:chOff x="0" y="0"/>
          <a:chExt cx="0" cy="0"/>
        </a:xfrm>
      </p:grpSpPr>
      <p:sp>
        <p:nvSpPr>
          <p:cNvPr id="2" name="Text 0"/>
          <p:cNvSpPr/>
          <p:nvPr/>
        </p:nvSpPr>
        <p:spPr>
          <a:xfrm>
            <a:off x="428625" y="379214"/>
            <a:ext cx="11334750" cy="556171"/>
          </a:xfrm>
          <a:prstGeom prst="rect">
            <a:avLst/>
          </a:prstGeom>
          <a:noFill/>
          <a:ln>
            <a:miter lim="800000"/>
          </a:ln>
        </p:spPr>
        <p:txBody>
          <a:bodyPr wrap="square" lIns="0" tIns="0" rIns="0" bIns="0" rtlCol="0" anchor="t"/>
          <a:lstStyle/>
          <a:p>
            <a:pPr algn="ctr">
              <a:lnSpc>
                <a:spcPts val="4380"/>
              </a:lnSpc>
            </a:pPr>
            <a:r>
              <a:rPr lang="en-US" sz="3750" kern="0" spc="-225">
                <a:solidFill>
                  <a:srgbClr val="FFFFFF"/>
                </a:solidFill>
                <a:latin typeface="Inter SemiBold" pitchFamily="34" charset="0"/>
                <a:ea typeface="Inter SemiBold" pitchFamily="34" charset="-122"/>
                <a:cs typeface="Inter SemiBold" pitchFamily="34" charset="-120"/>
              </a:rPr>
              <a:t>County Best Practices in Digital Accessibility</a:t>
            </a:r>
            <a:endParaRPr lang="en-US"/>
          </a:p>
        </p:txBody>
      </p:sp>
      <p:sp>
        <p:nvSpPr>
          <p:cNvPr id="3" name="Text 1"/>
          <p:cNvSpPr/>
          <p:nvPr/>
        </p:nvSpPr>
        <p:spPr>
          <a:xfrm>
            <a:off x="428625" y="1043880"/>
            <a:ext cx="11334750" cy="290513"/>
          </a:xfrm>
          <a:prstGeom prst="rect">
            <a:avLst/>
          </a:prstGeom>
          <a:noFill/>
          <a:ln>
            <a:miter lim="800000"/>
          </a:ln>
        </p:spPr>
        <p:txBody>
          <a:bodyPr wrap="square" lIns="0" tIns="0" rIns="0" bIns="0" rtlCol="0" anchor="t"/>
          <a:lstStyle/>
          <a:p>
            <a:pPr algn="ctr">
              <a:lnSpc>
                <a:spcPts val="2289"/>
              </a:lnSpc>
              <a:spcBef>
                <a:spcPts val="838"/>
              </a:spcBef>
            </a:pPr>
            <a:r>
              <a:rPr lang="en-US" sz="1650" kern="0" spc="-33">
                <a:solidFill>
                  <a:srgbClr val="FFFFFF">
                    <a:alpha val="80000"/>
                  </a:srgbClr>
                </a:solidFill>
                <a:latin typeface="Inter Medium" pitchFamily="34" charset="0"/>
                <a:ea typeface="Inter Medium" pitchFamily="34" charset="-122"/>
                <a:cs typeface="Inter Medium" pitchFamily="34" charset="-120"/>
              </a:rPr>
              <a:t>Leveraging Governance, Policy, and Financial Planning</a:t>
            </a:r>
            <a:endParaRPr lang="en-US"/>
          </a:p>
        </p:txBody>
      </p:sp>
      <p:sp>
        <p:nvSpPr>
          <p:cNvPr id="4" name="Shape 2"/>
          <p:cNvSpPr/>
          <p:nvPr/>
        </p:nvSpPr>
        <p:spPr>
          <a:xfrm>
            <a:off x="476250" y="1743075"/>
            <a:ext cx="3683000" cy="693738"/>
          </a:xfrm>
          <a:prstGeom prst="roundRect">
            <a:avLst>
              <a:gd name="adj" fmla="val 13181"/>
            </a:avLst>
          </a:prstGeom>
          <a:solidFill>
            <a:srgbClr val="000000">
              <a:alpha val="0"/>
            </a:srgbClr>
          </a:solidFill>
          <a:ln>
            <a:miter lim="800000"/>
          </a:ln>
        </p:spPr>
        <p:txBody>
          <a:bodyPr/>
          <a:lstStyle/>
          <a:p>
            <a:endParaRPr lang="en-US"/>
          </a:p>
        </p:txBody>
      </p:sp>
      <p:sp>
        <p:nvSpPr>
          <p:cNvPr id="5" name="Text 3"/>
          <p:cNvSpPr/>
          <p:nvPr/>
        </p:nvSpPr>
        <p:spPr>
          <a:xfrm>
            <a:off x="526710" y="1898253"/>
            <a:ext cx="3582081" cy="389334"/>
          </a:xfrm>
          <a:prstGeom prst="rect">
            <a:avLst/>
          </a:prstGeom>
          <a:noFill/>
          <a:ln>
            <a:miter lim="800000"/>
          </a:ln>
        </p:spPr>
        <p:txBody>
          <a:bodyPr wrap="square" lIns="0" tIns="0" rIns="0" bIns="0" rtlCol="0" anchor="ctr"/>
          <a:lstStyle/>
          <a:p>
            <a:pPr algn="ctr">
              <a:lnSpc>
                <a:spcPts val="3066"/>
              </a:lnSpc>
            </a:pPr>
            <a:r>
              <a:rPr lang="en-US" sz="2625" kern="0" spc="-158">
                <a:solidFill>
                  <a:srgbClr val="FFFFFF"/>
                </a:solidFill>
                <a:latin typeface="Inter SemiBold" pitchFamily="34" charset="0"/>
                <a:ea typeface="Inter SemiBold" pitchFamily="34" charset="-122"/>
                <a:cs typeface="Inter SemiBold" pitchFamily="34" charset="-120"/>
              </a:rPr>
              <a:t>Sacramento County, CA</a:t>
            </a:r>
            <a:endParaRPr lang="en-US"/>
          </a:p>
        </p:txBody>
      </p:sp>
      <p:sp>
        <p:nvSpPr>
          <p:cNvPr id="6" name="Shape 4"/>
          <p:cNvSpPr/>
          <p:nvPr/>
        </p:nvSpPr>
        <p:spPr>
          <a:xfrm>
            <a:off x="476250" y="2532063"/>
            <a:ext cx="3683000" cy="2666206"/>
          </a:xfrm>
          <a:prstGeom prst="roundRect">
            <a:avLst>
              <a:gd name="adj" fmla="val 3430"/>
            </a:avLst>
          </a:prstGeom>
          <a:solidFill>
            <a:srgbClr val="000000">
              <a:alpha val="0"/>
            </a:srgbClr>
          </a:solidFill>
          <a:ln>
            <a:miter lim="800000"/>
          </a:ln>
        </p:spPr>
        <p:txBody>
          <a:bodyPr/>
          <a:lstStyle/>
          <a:p>
            <a:endParaRPr lang="en-US"/>
          </a:p>
        </p:txBody>
      </p:sp>
      <p:pic>
        <p:nvPicPr>
          <p:cNvPr id="7" name="Image 0" descr="A document icon with a checkmark overlay, symbolizing a formal policy."/>
          <p:cNvPicPr>
            <a:picLocks noChangeAspect="1"/>
          </p:cNvPicPr>
          <p:nvPr/>
        </p:nvPicPr>
        <p:blipFill>
          <a:blip r:embed="rId3"/>
          <a:srcRect t="24671" b="24671"/>
          <a:stretch/>
        </p:blipFill>
        <p:spPr>
          <a:xfrm>
            <a:off x="476250" y="2532063"/>
            <a:ext cx="3683000" cy="2666206"/>
          </a:xfrm>
          <a:prstGeom prst="rect">
            <a:avLst/>
          </a:prstGeom>
        </p:spPr>
      </p:pic>
      <p:sp>
        <p:nvSpPr>
          <p:cNvPr id="8" name="Shape 5"/>
          <p:cNvSpPr/>
          <p:nvPr/>
        </p:nvSpPr>
        <p:spPr>
          <a:xfrm>
            <a:off x="476250" y="5293519"/>
            <a:ext cx="3683000" cy="1088231"/>
          </a:xfrm>
          <a:prstGeom prst="roundRect">
            <a:avLst>
              <a:gd name="adj" fmla="val 8403"/>
            </a:avLst>
          </a:prstGeom>
          <a:solidFill>
            <a:srgbClr val="000000">
              <a:alpha val="0"/>
            </a:srgbClr>
          </a:solidFill>
          <a:ln>
            <a:miter lim="800000"/>
          </a:ln>
        </p:spPr>
        <p:txBody>
          <a:bodyPr/>
          <a:lstStyle/>
          <a:p>
            <a:endParaRPr lang="en-US"/>
          </a:p>
        </p:txBody>
      </p:sp>
      <p:sp>
        <p:nvSpPr>
          <p:cNvPr id="10" name="Shape 7"/>
          <p:cNvSpPr/>
          <p:nvPr/>
        </p:nvSpPr>
        <p:spPr>
          <a:xfrm>
            <a:off x="4254500" y="1743075"/>
            <a:ext cx="3683000" cy="693738"/>
          </a:xfrm>
          <a:prstGeom prst="roundRect">
            <a:avLst>
              <a:gd name="adj" fmla="val 13181"/>
            </a:avLst>
          </a:prstGeom>
          <a:solidFill>
            <a:srgbClr val="000000">
              <a:alpha val="0"/>
            </a:srgbClr>
          </a:solidFill>
          <a:ln>
            <a:miter lim="800000"/>
          </a:ln>
        </p:spPr>
        <p:txBody>
          <a:bodyPr/>
          <a:lstStyle/>
          <a:p>
            <a:endParaRPr lang="en-US"/>
          </a:p>
        </p:txBody>
      </p:sp>
      <p:sp>
        <p:nvSpPr>
          <p:cNvPr id="11" name="Text 8"/>
          <p:cNvSpPr/>
          <p:nvPr/>
        </p:nvSpPr>
        <p:spPr>
          <a:xfrm>
            <a:off x="4341851" y="1912541"/>
            <a:ext cx="3508299" cy="361504"/>
          </a:xfrm>
          <a:prstGeom prst="rect">
            <a:avLst/>
          </a:prstGeom>
          <a:noFill/>
          <a:ln>
            <a:miter lim="800000"/>
          </a:ln>
        </p:spPr>
        <p:txBody>
          <a:bodyPr wrap="square" lIns="0" tIns="0" rIns="0" bIns="0" rtlCol="0" anchor="ctr"/>
          <a:lstStyle/>
          <a:p>
            <a:pPr algn="ctr">
              <a:lnSpc>
                <a:spcPts val="2847"/>
              </a:lnSpc>
            </a:pPr>
            <a:r>
              <a:rPr lang="en-US" sz="2438" kern="0" spc="-146">
                <a:solidFill>
                  <a:srgbClr val="FFFFFF"/>
                </a:solidFill>
                <a:latin typeface="Inter SemiBold" pitchFamily="34" charset="0"/>
                <a:ea typeface="Inter SemiBold" pitchFamily="34" charset="-122"/>
                <a:cs typeface="Inter SemiBold" pitchFamily="34" charset="-120"/>
              </a:rPr>
              <a:t>Montgomery County, MD</a:t>
            </a:r>
            <a:endParaRPr lang="en-US"/>
          </a:p>
        </p:txBody>
      </p:sp>
      <p:sp>
        <p:nvSpPr>
          <p:cNvPr id="12" name="Shape 9"/>
          <p:cNvSpPr/>
          <p:nvPr/>
        </p:nvSpPr>
        <p:spPr>
          <a:xfrm>
            <a:off x="4254500" y="2532063"/>
            <a:ext cx="3683000" cy="2666206"/>
          </a:xfrm>
          <a:prstGeom prst="roundRect">
            <a:avLst>
              <a:gd name="adj" fmla="val 3430"/>
            </a:avLst>
          </a:prstGeom>
          <a:solidFill>
            <a:srgbClr val="000000">
              <a:alpha val="0"/>
            </a:srgbClr>
          </a:solidFill>
          <a:ln>
            <a:miter lim="800000"/>
          </a:ln>
        </p:spPr>
        <p:txBody>
          <a:bodyPr/>
          <a:lstStyle/>
          <a:p>
            <a:endParaRPr lang="en-US"/>
          </a:p>
        </p:txBody>
      </p:sp>
      <p:pic>
        <p:nvPicPr>
          <p:cNvPr id="13" name="Image 1" descr="Gears meshing together, representing technical standards and governance."/>
          <p:cNvPicPr>
            <a:picLocks noChangeAspect="1"/>
          </p:cNvPicPr>
          <p:nvPr/>
        </p:nvPicPr>
        <p:blipFill>
          <a:blip r:embed="rId4"/>
          <a:srcRect t="24671" b="24671"/>
          <a:stretch/>
        </p:blipFill>
        <p:spPr>
          <a:xfrm>
            <a:off x="4254500" y="2532063"/>
            <a:ext cx="3683000" cy="2666206"/>
          </a:xfrm>
          <a:prstGeom prst="rect">
            <a:avLst/>
          </a:prstGeom>
        </p:spPr>
      </p:pic>
      <p:sp>
        <p:nvSpPr>
          <p:cNvPr id="14" name="Shape 10"/>
          <p:cNvSpPr/>
          <p:nvPr/>
        </p:nvSpPr>
        <p:spPr>
          <a:xfrm>
            <a:off x="4254500" y="5293519"/>
            <a:ext cx="3683000" cy="1088231"/>
          </a:xfrm>
          <a:prstGeom prst="roundRect">
            <a:avLst>
              <a:gd name="adj" fmla="val 8403"/>
            </a:avLst>
          </a:prstGeom>
          <a:solidFill>
            <a:srgbClr val="000000">
              <a:alpha val="0"/>
            </a:srgbClr>
          </a:solidFill>
          <a:ln>
            <a:miter lim="800000"/>
          </a:ln>
        </p:spPr>
        <p:txBody>
          <a:bodyPr/>
          <a:lstStyle/>
          <a:p>
            <a:endParaRPr lang="en-US"/>
          </a:p>
        </p:txBody>
      </p:sp>
      <p:sp>
        <p:nvSpPr>
          <p:cNvPr id="16" name="Shape 12"/>
          <p:cNvSpPr/>
          <p:nvPr/>
        </p:nvSpPr>
        <p:spPr>
          <a:xfrm>
            <a:off x="8032750" y="1743075"/>
            <a:ext cx="3683000" cy="693738"/>
          </a:xfrm>
          <a:prstGeom prst="roundRect">
            <a:avLst>
              <a:gd name="adj" fmla="val 13181"/>
            </a:avLst>
          </a:prstGeom>
          <a:solidFill>
            <a:srgbClr val="000000">
              <a:alpha val="0"/>
            </a:srgbClr>
          </a:solidFill>
          <a:ln>
            <a:miter lim="800000"/>
          </a:ln>
        </p:spPr>
        <p:txBody>
          <a:bodyPr/>
          <a:lstStyle/>
          <a:p>
            <a:endParaRPr lang="en-US"/>
          </a:p>
        </p:txBody>
      </p:sp>
      <p:sp>
        <p:nvSpPr>
          <p:cNvPr id="17" name="Text 13"/>
          <p:cNvSpPr/>
          <p:nvPr/>
        </p:nvSpPr>
        <p:spPr>
          <a:xfrm>
            <a:off x="8056909" y="1855093"/>
            <a:ext cx="3634681" cy="472678"/>
          </a:xfrm>
          <a:prstGeom prst="rect">
            <a:avLst/>
          </a:prstGeom>
          <a:noFill/>
          <a:ln>
            <a:miter lim="800000"/>
          </a:ln>
        </p:spPr>
        <p:txBody>
          <a:bodyPr wrap="square" lIns="0" tIns="0" rIns="0" bIns="0" rtlCol="0" anchor="ctr"/>
          <a:lstStyle/>
          <a:p>
            <a:pPr algn="ctr">
              <a:lnSpc>
                <a:spcPts val="3723"/>
              </a:lnSpc>
            </a:pPr>
            <a:r>
              <a:rPr lang="en-US" sz="3188" kern="0" spc="-191">
                <a:solidFill>
                  <a:srgbClr val="FFFFFF"/>
                </a:solidFill>
                <a:latin typeface="Inter SemiBold" pitchFamily="34" charset="0"/>
                <a:ea typeface="Inter SemiBold" pitchFamily="34" charset="-122"/>
                <a:cs typeface="Inter SemiBold" pitchFamily="34" charset="-120"/>
              </a:rPr>
              <a:t>Washoe County, NV</a:t>
            </a:r>
            <a:endParaRPr lang="en-US"/>
          </a:p>
        </p:txBody>
      </p:sp>
      <p:sp>
        <p:nvSpPr>
          <p:cNvPr id="18" name="Shape 14"/>
          <p:cNvSpPr/>
          <p:nvPr/>
        </p:nvSpPr>
        <p:spPr>
          <a:xfrm>
            <a:off x="8032750" y="2532063"/>
            <a:ext cx="3683000" cy="2666206"/>
          </a:xfrm>
          <a:prstGeom prst="roundRect">
            <a:avLst>
              <a:gd name="adj" fmla="val 3430"/>
            </a:avLst>
          </a:prstGeom>
          <a:solidFill>
            <a:srgbClr val="000000">
              <a:alpha val="0"/>
            </a:srgbClr>
          </a:solidFill>
          <a:ln>
            <a:miter lim="800000"/>
          </a:ln>
        </p:spPr>
        <p:txBody>
          <a:bodyPr/>
          <a:lstStyle/>
          <a:p>
            <a:endParaRPr lang="en-US"/>
          </a:p>
        </p:txBody>
      </p:sp>
      <p:pic>
        <p:nvPicPr>
          <p:cNvPr id="19" name="Image 2" descr="People participating in a training session, symbolizing staff capacity building."/>
          <p:cNvPicPr>
            <a:picLocks noChangeAspect="1"/>
          </p:cNvPicPr>
          <p:nvPr/>
        </p:nvPicPr>
        <p:blipFill>
          <a:blip r:embed="rId5"/>
          <a:srcRect t="24671" b="24671"/>
          <a:stretch/>
        </p:blipFill>
        <p:spPr>
          <a:xfrm>
            <a:off x="8032750" y="2532063"/>
            <a:ext cx="3683000" cy="2666206"/>
          </a:xfrm>
          <a:prstGeom prst="rect">
            <a:avLst/>
          </a:prstGeom>
        </p:spPr>
      </p:pic>
      <p:sp>
        <p:nvSpPr>
          <p:cNvPr id="20" name="Shape 15"/>
          <p:cNvSpPr/>
          <p:nvPr/>
        </p:nvSpPr>
        <p:spPr>
          <a:xfrm>
            <a:off x="8032750" y="5293519"/>
            <a:ext cx="3683000" cy="1088231"/>
          </a:xfrm>
          <a:prstGeom prst="roundRect">
            <a:avLst>
              <a:gd name="adj" fmla="val 8403"/>
            </a:avLst>
          </a:prstGeom>
          <a:solidFill>
            <a:srgbClr val="000000">
              <a:alpha val="0"/>
            </a:srgbClr>
          </a:solidFill>
          <a:ln>
            <a:miter lim="800000"/>
          </a:ln>
        </p:spPr>
        <p:txBody>
          <a:bodyPr/>
          <a:lstStyle/>
          <a:p>
            <a:endParaRPr lang="en-US"/>
          </a:p>
        </p:txBody>
      </p:sp>
      <p:pic>
        <p:nvPicPr>
          <p:cNvPr id="23" name="Picture 22">
            <a:extLst>
              <a:ext uri="{FF2B5EF4-FFF2-40B4-BE49-F238E27FC236}">
                <a16:creationId xmlns:a16="http://schemas.microsoft.com/office/drawing/2014/main" id="{00799E20-28CB-8746-FBAF-0E8C70366E1A}"/>
              </a:ext>
            </a:extLst>
          </p:cNvPr>
          <p:cNvPicPr>
            <a:picLocks noChangeAspect="1"/>
          </p:cNvPicPr>
          <p:nvPr/>
        </p:nvPicPr>
        <p:blipFill>
          <a:blip r:embed="rId6"/>
          <a:stretch>
            <a:fillRect/>
          </a:stretch>
        </p:blipFill>
        <p:spPr>
          <a:xfrm>
            <a:off x="10787063" y="108260"/>
            <a:ext cx="1267002" cy="609685"/>
          </a:xfrm>
          <a:prstGeom prst="rect">
            <a:avLst/>
          </a:prstGeom>
        </p:spPr>
      </p:pic>
    </p:spTree>
    <p:extLst>
      <p:ext uri="{BB962C8B-B14F-4D97-AF65-F5344CB8AC3E}">
        <p14:creationId xmlns:p14="http://schemas.microsoft.com/office/powerpoint/2010/main" val="156619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7FF3487E-0255-468F-C19B-3FD4DFA9C03D}"/>
            </a:ext>
          </a:extLst>
        </p:cNvPr>
        <p:cNvGrpSpPr/>
        <p:nvPr/>
      </p:nvGrpSpPr>
      <p:grpSpPr>
        <a:xfrm>
          <a:off x="0" y="0"/>
          <a:ext cx="0" cy="0"/>
          <a:chOff x="0" y="0"/>
          <a:chExt cx="0" cy="0"/>
        </a:xfrm>
      </p:grpSpPr>
      <p:sp>
        <p:nvSpPr>
          <p:cNvPr id="4" name="Shape 2">
            <a:extLst>
              <a:ext uri="{FF2B5EF4-FFF2-40B4-BE49-F238E27FC236}">
                <a16:creationId xmlns:a16="http://schemas.microsoft.com/office/drawing/2014/main" id="{E109EC09-119D-992F-74B5-9E9675F95FF3}"/>
              </a:ext>
            </a:extLst>
          </p:cNvPr>
          <p:cNvSpPr/>
          <p:nvPr/>
        </p:nvSpPr>
        <p:spPr>
          <a:xfrm>
            <a:off x="476250" y="1743075"/>
            <a:ext cx="3683000" cy="693738"/>
          </a:xfrm>
          <a:prstGeom prst="roundRect">
            <a:avLst>
              <a:gd name="adj" fmla="val 13181"/>
            </a:avLst>
          </a:prstGeom>
          <a:solidFill>
            <a:srgbClr val="000000">
              <a:alpha val="0"/>
            </a:srgbClr>
          </a:solidFill>
          <a:ln>
            <a:miter lim="800000"/>
          </a:ln>
        </p:spPr>
        <p:txBody>
          <a:bodyPr/>
          <a:lstStyle/>
          <a:p>
            <a:endParaRPr lang="en-US"/>
          </a:p>
        </p:txBody>
      </p:sp>
      <p:sp>
        <p:nvSpPr>
          <p:cNvPr id="6" name="Shape 4">
            <a:extLst>
              <a:ext uri="{FF2B5EF4-FFF2-40B4-BE49-F238E27FC236}">
                <a16:creationId xmlns:a16="http://schemas.microsoft.com/office/drawing/2014/main" id="{3E9A4433-4057-4D0F-C2AB-27A11B2927F4}"/>
              </a:ext>
            </a:extLst>
          </p:cNvPr>
          <p:cNvSpPr/>
          <p:nvPr/>
        </p:nvSpPr>
        <p:spPr>
          <a:xfrm>
            <a:off x="476250" y="2532063"/>
            <a:ext cx="3683000" cy="2666206"/>
          </a:xfrm>
          <a:prstGeom prst="roundRect">
            <a:avLst>
              <a:gd name="adj" fmla="val 3430"/>
            </a:avLst>
          </a:prstGeom>
          <a:solidFill>
            <a:srgbClr val="000000">
              <a:alpha val="0"/>
            </a:srgbClr>
          </a:solidFill>
          <a:ln>
            <a:miter lim="800000"/>
          </a:ln>
        </p:spPr>
        <p:txBody>
          <a:bodyPr/>
          <a:lstStyle/>
          <a:p>
            <a:endParaRPr lang="en-US"/>
          </a:p>
        </p:txBody>
      </p:sp>
      <p:sp>
        <p:nvSpPr>
          <p:cNvPr id="8" name="Shape 5">
            <a:extLst>
              <a:ext uri="{FF2B5EF4-FFF2-40B4-BE49-F238E27FC236}">
                <a16:creationId xmlns:a16="http://schemas.microsoft.com/office/drawing/2014/main" id="{9012876E-51A3-998F-3F0F-541EB2DFA0B1}"/>
              </a:ext>
            </a:extLst>
          </p:cNvPr>
          <p:cNvSpPr/>
          <p:nvPr/>
        </p:nvSpPr>
        <p:spPr>
          <a:xfrm>
            <a:off x="476250" y="5293519"/>
            <a:ext cx="3683000" cy="1088231"/>
          </a:xfrm>
          <a:prstGeom prst="roundRect">
            <a:avLst>
              <a:gd name="adj" fmla="val 8403"/>
            </a:avLst>
          </a:prstGeom>
          <a:solidFill>
            <a:srgbClr val="000000">
              <a:alpha val="0"/>
            </a:srgbClr>
          </a:solidFill>
          <a:ln>
            <a:miter lim="800000"/>
          </a:ln>
        </p:spPr>
        <p:txBody>
          <a:bodyPr/>
          <a:lstStyle/>
          <a:p>
            <a:endParaRPr lang="en-US"/>
          </a:p>
        </p:txBody>
      </p:sp>
      <p:sp>
        <p:nvSpPr>
          <p:cNvPr id="10" name="Shape 7">
            <a:extLst>
              <a:ext uri="{FF2B5EF4-FFF2-40B4-BE49-F238E27FC236}">
                <a16:creationId xmlns:a16="http://schemas.microsoft.com/office/drawing/2014/main" id="{F95B7B79-0B75-E5F9-1946-48D28A5622DE}"/>
              </a:ext>
            </a:extLst>
          </p:cNvPr>
          <p:cNvSpPr/>
          <p:nvPr/>
        </p:nvSpPr>
        <p:spPr>
          <a:xfrm>
            <a:off x="4254500" y="1743075"/>
            <a:ext cx="3683000" cy="693738"/>
          </a:xfrm>
          <a:prstGeom prst="roundRect">
            <a:avLst>
              <a:gd name="adj" fmla="val 13181"/>
            </a:avLst>
          </a:prstGeom>
          <a:solidFill>
            <a:srgbClr val="000000">
              <a:alpha val="0"/>
            </a:srgbClr>
          </a:solidFill>
          <a:ln>
            <a:miter lim="800000"/>
          </a:ln>
        </p:spPr>
        <p:txBody>
          <a:bodyPr/>
          <a:lstStyle/>
          <a:p>
            <a:endParaRPr lang="en-US"/>
          </a:p>
        </p:txBody>
      </p:sp>
      <p:sp>
        <p:nvSpPr>
          <p:cNvPr id="12" name="Shape 9">
            <a:extLst>
              <a:ext uri="{FF2B5EF4-FFF2-40B4-BE49-F238E27FC236}">
                <a16:creationId xmlns:a16="http://schemas.microsoft.com/office/drawing/2014/main" id="{4A602DDC-2BC3-743F-09C7-7360B65CCB70}"/>
              </a:ext>
            </a:extLst>
          </p:cNvPr>
          <p:cNvSpPr/>
          <p:nvPr/>
        </p:nvSpPr>
        <p:spPr>
          <a:xfrm>
            <a:off x="4254500" y="2532063"/>
            <a:ext cx="3683000" cy="2666206"/>
          </a:xfrm>
          <a:prstGeom prst="roundRect">
            <a:avLst>
              <a:gd name="adj" fmla="val 3430"/>
            </a:avLst>
          </a:prstGeom>
          <a:solidFill>
            <a:srgbClr val="000000">
              <a:alpha val="0"/>
            </a:srgbClr>
          </a:solidFill>
          <a:ln>
            <a:miter lim="800000"/>
          </a:ln>
        </p:spPr>
        <p:txBody>
          <a:bodyPr/>
          <a:lstStyle/>
          <a:p>
            <a:endParaRPr lang="en-US"/>
          </a:p>
        </p:txBody>
      </p:sp>
      <p:sp>
        <p:nvSpPr>
          <p:cNvPr id="14" name="Shape 10">
            <a:extLst>
              <a:ext uri="{FF2B5EF4-FFF2-40B4-BE49-F238E27FC236}">
                <a16:creationId xmlns:a16="http://schemas.microsoft.com/office/drawing/2014/main" id="{4784DE06-56A6-71F9-4AA6-A1E252866DE8}"/>
              </a:ext>
            </a:extLst>
          </p:cNvPr>
          <p:cNvSpPr/>
          <p:nvPr/>
        </p:nvSpPr>
        <p:spPr>
          <a:xfrm>
            <a:off x="4254500" y="5293519"/>
            <a:ext cx="3683000" cy="1088231"/>
          </a:xfrm>
          <a:prstGeom prst="roundRect">
            <a:avLst>
              <a:gd name="adj" fmla="val 8403"/>
            </a:avLst>
          </a:prstGeom>
          <a:solidFill>
            <a:srgbClr val="000000">
              <a:alpha val="0"/>
            </a:srgbClr>
          </a:solidFill>
          <a:ln>
            <a:miter lim="800000"/>
          </a:ln>
        </p:spPr>
        <p:txBody>
          <a:bodyPr/>
          <a:lstStyle/>
          <a:p>
            <a:endParaRPr lang="en-US"/>
          </a:p>
        </p:txBody>
      </p:sp>
      <p:sp>
        <p:nvSpPr>
          <p:cNvPr id="16" name="Shape 12">
            <a:extLst>
              <a:ext uri="{FF2B5EF4-FFF2-40B4-BE49-F238E27FC236}">
                <a16:creationId xmlns:a16="http://schemas.microsoft.com/office/drawing/2014/main" id="{93C7A168-2F94-D90B-CC24-C3BD38DCB01E}"/>
              </a:ext>
            </a:extLst>
          </p:cNvPr>
          <p:cNvSpPr/>
          <p:nvPr/>
        </p:nvSpPr>
        <p:spPr>
          <a:xfrm>
            <a:off x="8032750" y="1743075"/>
            <a:ext cx="3683000" cy="693738"/>
          </a:xfrm>
          <a:prstGeom prst="roundRect">
            <a:avLst>
              <a:gd name="adj" fmla="val 13181"/>
            </a:avLst>
          </a:prstGeom>
          <a:solidFill>
            <a:srgbClr val="000000">
              <a:alpha val="0"/>
            </a:srgbClr>
          </a:solidFill>
          <a:ln>
            <a:miter lim="800000"/>
          </a:ln>
        </p:spPr>
        <p:txBody>
          <a:bodyPr/>
          <a:lstStyle/>
          <a:p>
            <a:endParaRPr lang="en-US"/>
          </a:p>
        </p:txBody>
      </p:sp>
      <p:sp>
        <p:nvSpPr>
          <p:cNvPr id="18" name="Shape 14">
            <a:extLst>
              <a:ext uri="{FF2B5EF4-FFF2-40B4-BE49-F238E27FC236}">
                <a16:creationId xmlns:a16="http://schemas.microsoft.com/office/drawing/2014/main" id="{A760ADC2-1D68-119E-6387-4A24468CF193}"/>
              </a:ext>
            </a:extLst>
          </p:cNvPr>
          <p:cNvSpPr/>
          <p:nvPr/>
        </p:nvSpPr>
        <p:spPr>
          <a:xfrm>
            <a:off x="8032750" y="2532063"/>
            <a:ext cx="3683000" cy="2666206"/>
          </a:xfrm>
          <a:prstGeom prst="roundRect">
            <a:avLst>
              <a:gd name="adj" fmla="val 3430"/>
            </a:avLst>
          </a:prstGeom>
          <a:solidFill>
            <a:srgbClr val="000000">
              <a:alpha val="0"/>
            </a:srgbClr>
          </a:solidFill>
          <a:ln>
            <a:miter lim="800000"/>
          </a:ln>
        </p:spPr>
        <p:txBody>
          <a:bodyPr/>
          <a:lstStyle/>
          <a:p>
            <a:endParaRPr lang="en-US"/>
          </a:p>
        </p:txBody>
      </p:sp>
      <p:sp>
        <p:nvSpPr>
          <p:cNvPr id="20" name="Shape 15">
            <a:extLst>
              <a:ext uri="{FF2B5EF4-FFF2-40B4-BE49-F238E27FC236}">
                <a16:creationId xmlns:a16="http://schemas.microsoft.com/office/drawing/2014/main" id="{7FA2321A-A1E5-238B-1F8D-5C31250703D7}"/>
              </a:ext>
            </a:extLst>
          </p:cNvPr>
          <p:cNvSpPr/>
          <p:nvPr/>
        </p:nvSpPr>
        <p:spPr>
          <a:xfrm>
            <a:off x="8032750" y="5293519"/>
            <a:ext cx="3683000" cy="1088231"/>
          </a:xfrm>
          <a:prstGeom prst="roundRect">
            <a:avLst>
              <a:gd name="adj" fmla="val 8403"/>
            </a:avLst>
          </a:prstGeom>
          <a:solidFill>
            <a:srgbClr val="000000">
              <a:alpha val="0"/>
            </a:srgbClr>
          </a:solidFill>
          <a:ln>
            <a:miter lim="800000"/>
          </a:ln>
        </p:spPr>
        <p:txBody>
          <a:bodyPr/>
          <a:lstStyle/>
          <a:p>
            <a:endParaRPr lang="en-US"/>
          </a:p>
        </p:txBody>
      </p:sp>
      <p:sp>
        <p:nvSpPr>
          <p:cNvPr id="22" name="Title 1">
            <a:extLst>
              <a:ext uri="{FF2B5EF4-FFF2-40B4-BE49-F238E27FC236}">
                <a16:creationId xmlns:a16="http://schemas.microsoft.com/office/drawing/2014/main" id="{7AD5B56E-53E1-3E78-9826-B8D03E8EC049}"/>
              </a:ext>
            </a:extLst>
          </p:cNvPr>
          <p:cNvSpPr txBox="1">
            <a:spLocks/>
          </p:cNvSpPr>
          <p:nvPr/>
        </p:nvSpPr>
        <p:spPr>
          <a:xfrm>
            <a:off x="609599" y="1143001"/>
            <a:ext cx="4117614" cy="914400"/>
          </a:xfrm>
          <a:prstGeom prst="rect">
            <a:avLst/>
          </a:prstGeom>
        </p:spPr>
        <p:txBody>
          <a:bodyPr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a:solidFill>
                  <a:schemeClr val="bg1"/>
                </a:solidFill>
              </a:rPr>
              <a:t>Policy-Driven Accessibility Governance</a:t>
            </a:r>
          </a:p>
        </p:txBody>
      </p:sp>
      <p:pic>
        <p:nvPicPr>
          <p:cNvPr id="23" name="Content Placeholder 7" descr="&quot;Set of icons for organisation.  Includes documents, search icons, folders, etc  Hi Res raster file.Note that all images are my own design.&quot;">
            <a:extLst>
              <a:ext uri="{FF2B5EF4-FFF2-40B4-BE49-F238E27FC236}">
                <a16:creationId xmlns:a16="http://schemas.microsoft.com/office/drawing/2014/main" id="{CEAC0C73-521A-73BA-378B-4820D53064A9}"/>
              </a:ext>
            </a:extLst>
          </p:cNvPr>
          <p:cNvPicPr>
            <a:picLocks noChangeAspect="1"/>
          </p:cNvPicPr>
          <p:nvPr/>
        </p:nvPicPr>
        <p:blipFill>
          <a:blip r:embed="rId3"/>
          <a:srcRect r="4" b="3644"/>
          <a:stretch>
            <a:fillRect/>
          </a:stretch>
        </p:blipFill>
        <p:spPr>
          <a:xfrm>
            <a:off x="616838" y="2208518"/>
            <a:ext cx="4113426" cy="3963682"/>
          </a:xfrm>
          <a:prstGeom prst="roundRect">
            <a:avLst/>
          </a:prstGeom>
        </p:spPr>
      </p:pic>
      <p:sp>
        <p:nvSpPr>
          <p:cNvPr id="24" name="Content Placeholder 3">
            <a:extLst>
              <a:ext uri="{FF2B5EF4-FFF2-40B4-BE49-F238E27FC236}">
                <a16:creationId xmlns:a16="http://schemas.microsoft.com/office/drawing/2014/main" id="{8BC9C7EE-D81B-152B-AD66-227D18359433}"/>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36303" y="685800"/>
            <a:ext cx="5946098" cy="5486401"/>
          </a:xfrm>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2500"/>
              </a:spcBef>
              <a:buFont typeface="Arial" panose="020B0604020202020204" pitchFamily="34" charset="0"/>
              <a:buNone/>
            </a:pPr>
            <a:r>
              <a:rPr lang="en-US" b="1">
                <a:solidFill>
                  <a:schemeClr val="bg1"/>
                </a:solidFill>
              </a:rPr>
              <a:t>Comprehensive Accessibility Policy</a:t>
            </a:r>
          </a:p>
          <a:p>
            <a:pPr marL="0" lvl="1" indent="0">
              <a:buFont typeface="Arial" pitchFamily="34" charset="0"/>
              <a:buNone/>
            </a:pPr>
            <a:r>
              <a:rPr lang="en-US">
                <a:solidFill>
                  <a:schemeClr val="bg1"/>
                </a:solidFill>
              </a:rPr>
              <a:t>Sacramento County adopts a standalone web accessibility policy aligned with WCAG 2.1 AA standards for ADA compliance.</a:t>
            </a:r>
          </a:p>
          <a:p>
            <a:pPr marL="0" indent="0">
              <a:spcBef>
                <a:spcPts val="2500"/>
              </a:spcBef>
              <a:buFont typeface="Arial" panose="020B0604020202020204" pitchFamily="34" charset="0"/>
              <a:buNone/>
            </a:pPr>
            <a:r>
              <a:rPr lang="en-US" b="1">
                <a:solidFill>
                  <a:schemeClr val="bg1"/>
                </a:solidFill>
              </a:rPr>
              <a:t>Defined Scope and Responsibilities</a:t>
            </a:r>
          </a:p>
          <a:p>
            <a:pPr marL="0" lvl="1" indent="0">
              <a:buFont typeface="Arial" pitchFamily="34" charset="0"/>
              <a:buNone/>
            </a:pPr>
            <a:r>
              <a:rPr lang="en-US">
                <a:solidFill>
                  <a:schemeClr val="bg1"/>
                </a:solidFill>
              </a:rPr>
              <a:t>The policy clearly defines digital assets covered and assigns roles for oversight, implementation, and monitoring.</a:t>
            </a:r>
          </a:p>
          <a:p>
            <a:pPr marL="0" indent="0">
              <a:spcBef>
                <a:spcPts val="2500"/>
              </a:spcBef>
              <a:buFont typeface="Arial" panose="020B0604020202020204" pitchFamily="34" charset="0"/>
              <a:buNone/>
            </a:pPr>
            <a:r>
              <a:rPr lang="en-US" b="1">
                <a:solidFill>
                  <a:schemeClr val="bg1"/>
                </a:solidFill>
              </a:rPr>
              <a:t>Transparency and Stakeholder Engagement</a:t>
            </a:r>
          </a:p>
          <a:p>
            <a:pPr marL="0" lvl="1" indent="0">
              <a:buFont typeface="Arial" pitchFamily="34" charset="0"/>
              <a:buNone/>
            </a:pPr>
            <a:r>
              <a:rPr lang="en-US">
                <a:solidFill>
                  <a:schemeClr val="bg1"/>
                </a:solidFill>
              </a:rPr>
              <a:t>Public-facing accessibility statement invites feedback and demonstrates commitment to transparency and inclusion.</a:t>
            </a:r>
          </a:p>
          <a:p>
            <a:pPr marL="0" indent="0">
              <a:spcBef>
                <a:spcPts val="2500"/>
              </a:spcBef>
              <a:buFont typeface="Arial" panose="020B0604020202020204" pitchFamily="34" charset="0"/>
              <a:buNone/>
            </a:pPr>
            <a:r>
              <a:rPr lang="en-US" b="1">
                <a:solidFill>
                  <a:schemeClr val="bg1"/>
                </a:solidFill>
              </a:rPr>
              <a:t>Ongoing Monitoring and Compliance</a:t>
            </a:r>
          </a:p>
          <a:p>
            <a:pPr marL="0" lvl="1" indent="0">
              <a:buFont typeface="Arial" pitchFamily="34" charset="0"/>
              <a:buNone/>
            </a:pPr>
            <a:r>
              <a:rPr lang="en-US">
                <a:solidFill>
                  <a:schemeClr val="bg1"/>
                </a:solidFill>
              </a:rPr>
              <a:t>Regular audits and updates ensure evolving technology and standards are consistently met for sustainable accessibility.</a:t>
            </a:r>
          </a:p>
        </p:txBody>
      </p:sp>
      <p:sp>
        <p:nvSpPr>
          <p:cNvPr id="25" name="TextBox 24">
            <a:extLst>
              <a:ext uri="{FF2B5EF4-FFF2-40B4-BE49-F238E27FC236}">
                <a16:creationId xmlns:a16="http://schemas.microsoft.com/office/drawing/2014/main" id="{C421905C-E8EF-0C9E-0FB8-8C016CC107B6}"/>
              </a:ext>
            </a:extLst>
          </p:cNvPr>
          <p:cNvSpPr txBox="1"/>
          <p:nvPr/>
        </p:nvSpPr>
        <p:spPr>
          <a:xfrm>
            <a:off x="609599" y="221658"/>
            <a:ext cx="6097772" cy="584775"/>
          </a:xfrm>
          <a:prstGeom prst="rect">
            <a:avLst/>
          </a:prstGeom>
          <a:noFill/>
        </p:spPr>
        <p:txBody>
          <a:bodyPr wrap="square">
            <a:spAutoFit/>
          </a:bodyPr>
          <a:lstStyle/>
          <a:p>
            <a:r>
              <a:rPr lang="en-US" sz="3200">
                <a:solidFill>
                  <a:schemeClr val="bg1"/>
                </a:solidFill>
              </a:rPr>
              <a:t>Sacramento County, CA</a:t>
            </a:r>
          </a:p>
        </p:txBody>
      </p:sp>
      <p:pic>
        <p:nvPicPr>
          <p:cNvPr id="27" name="Picture 26">
            <a:extLst>
              <a:ext uri="{FF2B5EF4-FFF2-40B4-BE49-F238E27FC236}">
                <a16:creationId xmlns:a16="http://schemas.microsoft.com/office/drawing/2014/main" id="{16BF0645-579B-A1C5-9C9D-F842E1D73F49}"/>
              </a:ext>
            </a:extLst>
          </p:cNvPr>
          <p:cNvPicPr>
            <a:picLocks noChangeAspect="1"/>
          </p:cNvPicPr>
          <p:nvPr/>
        </p:nvPicPr>
        <p:blipFill>
          <a:blip r:embed="rId4"/>
          <a:stretch>
            <a:fillRect/>
          </a:stretch>
        </p:blipFill>
        <p:spPr>
          <a:xfrm>
            <a:off x="10787063" y="108260"/>
            <a:ext cx="1267002" cy="609685"/>
          </a:xfrm>
          <a:prstGeom prst="rect">
            <a:avLst/>
          </a:prstGeom>
        </p:spPr>
      </p:pic>
    </p:spTree>
    <p:extLst>
      <p:ext uri="{BB962C8B-B14F-4D97-AF65-F5344CB8AC3E}">
        <p14:creationId xmlns:p14="http://schemas.microsoft.com/office/powerpoint/2010/main" val="26924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anim calcmode="lin" valueType="num">
                                      <p:cBhvr>
                                        <p:cTn id="8" dur="250" fill="hold"/>
                                        <p:tgtEl>
                                          <p:spTgt spid="24"/>
                                        </p:tgtEl>
                                        <p:attrNameLst>
                                          <p:attrName>ppt_x</p:attrName>
                                        </p:attrNameLst>
                                      </p:cBhvr>
                                      <p:tavLst>
                                        <p:tav tm="0">
                                          <p:val>
                                            <p:strVal val="#ppt_x"/>
                                          </p:val>
                                        </p:tav>
                                        <p:tav tm="100000">
                                          <p:val>
                                            <p:strVal val="#ppt_x"/>
                                          </p:val>
                                        </p:tav>
                                      </p:tavLst>
                                    </p:anim>
                                    <p:anim calcmode="lin" valueType="num">
                                      <p:cBhvr>
                                        <p:cTn id="9" dur="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62712-E3FB-9893-B64B-218783573E64}"/>
              </a:ext>
            </a:extLst>
          </p:cNvPr>
          <p:cNvSpPr>
            <a:spLocks noGrp="1"/>
          </p:cNvSpPr>
          <p:nvPr>
            <p:ph type="title"/>
          </p:nvPr>
        </p:nvSpPr>
        <p:spPr/>
        <p:txBody>
          <a:bodyPr/>
          <a:lstStyle/>
          <a:p>
            <a:r>
              <a:rPr lang="en-US"/>
              <a:t>Americans with Disabilities Act</a:t>
            </a:r>
          </a:p>
        </p:txBody>
      </p:sp>
      <p:sp>
        <p:nvSpPr>
          <p:cNvPr id="3" name="Content Placeholder 2">
            <a:extLst>
              <a:ext uri="{FF2B5EF4-FFF2-40B4-BE49-F238E27FC236}">
                <a16:creationId xmlns:a16="http://schemas.microsoft.com/office/drawing/2014/main" id="{33719C98-9C22-BB01-EE6A-22CBC1A0C264}"/>
              </a:ext>
            </a:extLst>
          </p:cNvPr>
          <p:cNvSpPr>
            <a:spLocks noGrp="1"/>
          </p:cNvSpPr>
          <p:nvPr>
            <p:ph idx="1"/>
          </p:nvPr>
        </p:nvSpPr>
        <p:spPr/>
        <p:txBody>
          <a:bodyPr/>
          <a:lstStyle/>
          <a:p>
            <a:r>
              <a:rPr lang="en-US"/>
              <a:t>Federal civil rights law passed in 1990.</a:t>
            </a:r>
          </a:p>
          <a:p>
            <a:r>
              <a:rPr lang="en-US"/>
              <a:t>Prohibits discrimination based on disability.</a:t>
            </a:r>
          </a:p>
          <a:p>
            <a:r>
              <a:rPr lang="en-US"/>
              <a:t>Ensures equal access to Government services, public programs and public accommodations. </a:t>
            </a:r>
          </a:p>
          <a:p>
            <a:r>
              <a:rPr lang="en-US"/>
              <a:t>Divided into titles: </a:t>
            </a:r>
          </a:p>
          <a:p>
            <a:pPr lvl="1">
              <a:buFont typeface="Wingdings" panose="05000000000000000000" pitchFamily="2" charset="2"/>
              <a:buChar char="v"/>
            </a:pPr>
            <a:r>
              <a:rPr lang="en-US"/>
              <a:t> Title I: Employment</a:t>
            </a:r>
          </a:p>
          <a:p>
            <a:pPr lvl="1">
              <a:buFont typeface="Wingdings" panose="05000000000000000000" pitchFamily="2" charset="2"/>
              <a:buChar char="v"/>
            </a:pPr>
            <a:r>
              <a:rPr lang="en-US" b="1"/>
              <a:t>Title II: State and local government services</a:t>
            </a:r>
          </a:p>
          <a:p>
            <a:pPr lvl="1">
              <a:buFont typeface="Wingdings" panose="05000000000000000000" pitchFamily="2" charset="2"/>
              <a:buChar char="v"/>
            </a:pPr>
            <a:r>
              <a:rPr lang="en-US"/>
              <a:t>Title III: Public accommodation (private businesses) </a:t>
            </a:r>
          </a:p>
        </p:txBody>
      </p:sp>
      <p:pic>
        <p:nvPicPr>
          <p:cNvPr id="5" name="Picture 4">
            <a:extLst>
              <a:ext uri="{FF2B5EF4-FFF2-40B4-BE49-F238E27FC236}">
                <a16:creationId xmlns:a16="http://schemas.microsoft.com/office/drawing/2014/main" id="{4632977F-4F8C-4894-BEEE-754F66369605}"/>
              </a:ext>
            </a:extLst>
          </p:cNvPr>
          <p:cNvPicPr>
            <a:picLocks noChangeAspect="1"/>
          </p:cNvPicPr>
          <p:nvPr/>
        </p:nvPicPr>
        <p:blipFill>
          <a:blip r:embed="rId2"/>
          <a:stretch>
            <a:fillRect/>
          </a:stretch>
        </p:blipFill>
        <p:spPr>
          <a:xfrm>
            <a:off x="8347953" y="3429000"/>
            <a:ext cx="2125495" cy="2125495"/>
          </a:xfrm>
          <a:prstGeom prst="rect">
            <a:avLst/>
          </a:prstGeom>
        </p:spPr>
      </p:pic>
    </p:spTree>
    <p:extLst>
      <p:ext uri="{BB962C8B-B14F-4D97-AF65-F5344CB8AC3E}">
        <p14:creationId xmlns:p14="http://schemas.microsoft.com/office/powerpoint/2010/main" val="1520565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29F8DA90-EB15-AAA4-307E-EC293D9CA7AB}"/>
            </a:ext>
          </a:extLst>
        </p:cNvPr>
        <p:cNvGrpSpPr/>
        <p:nvPr/>
      </p:nvGrpSpPr>
      <p:grpSpPr>
        <a:xfrm>
          <a:off x="0" y="0"/>
          <a:ext cx="0" cy="0"/>
          <a:chOff x="0" y="0"/>
          <a:chExt cx="0" cy="0"/>
        </a:xfrm>
      </p:grpSpPr>
      <p:sp>
        <p:nvSpPr>
          <p:cNvPr id="4" name="Shape 2">
            <a:extLst>
              <a:ext uri="{FF2B5EF4-FFF2-40B4-BE49-F238E27FC236}">
                <a16:creationId xmlns:a16="http://schemas.microsoft.com/office/drawing/2014/main" id="{23F3F6C0-ECD2-7E64-C65A-7CE954741D88}"/>
              </a:ext>
            </a:extLst>
          </p:cNvPr>
          <p:cNvSpPr/>
          <p:nvPr/>
        </p:nvSpPr>
        <p:spPr>
          <a:xfrm>
            <a:off x="476250" y="1743075"/>
            <a:ext cx="3683000" cy="693738"/>
          </a:xfrm>
          <a:prstGeom prst="roundRect">
            <a:avLst>
              <a:gd name="adj" fmla="val 13181"/>
            </a:avLst>
          </a:prstGeom>
          <a:solidFill>
            <a:srgbClr val="000000">
              <a:alpha val="0"/>
            </a:srgbClr>
          </a:solidFill>
          <a:ln>
            <a:miter lim="800000"/>
          </a:ln>
        </p:spPr>
        <p:txBody>
          <a:bodyPr/>
          <a:lstStyle/>
          <a:p>
            <a:endParaRPr lang="en-US"/>
          </a:p>
        </p:txBody>
      </p:sp>
      <p:sp>
        <p:nvSpPr>
          <p:cNvPr id="6" name="Shape 4">
            <a:extLst>
              <a:ext uri="{FF2B5EF4-FFF2-40B4-BE49-F238E27FC236}">
                <a16:creationId xmlns:a16="http://schemas.microsoft.com/office/drawing/2014/main" id="{BD5339D8-FF52-DBBE-313A-4003AEE3A365}"/>
              </a:ext>
            </a:extLst>
          </p:cNvPr>
          <p:cNvSpPr/>
          <p:nvPr/>
        </p:nvSpPr>
        <p:spPr>
          <a:xfrm>
            <a:off x="476250" y="2532063"/>
            <a:ext cx="3683000" cy="2666206"/>
          </a:xfrm>
          <a:prstGeom prst="roundRect">
            <a:avLst>
              <a:gd name="adj" fmla="val 3430"/>
            </a:avLst>
          </a:prstGeom>
          <a:solidFill>
            <a:srgbClr val="000000">
              <a:alpha val="0"/>
            </a:srgbClr>
          </a:solidFill>
          <a:ln>
            <a:miter lim="800000"/>
          </a:ln>
        </p:spPr>
        <p:txBody>
          <a:bodyPr/>
          <a:lstStyle/>
          <a:p>
            <a:endParaRPr lang="en-US"/>
          </a:p>
        </p:txBody>
      </p:sp>
      <p:sp>
        <p:nvSpPr>
          <p:cNvPr id="8" name="Shape 5">
            <a:extLst>
              <a:ext uri="{FF2B5EF4-FFF2-40B4-BE49-F238E27FC236}">
                <a16:creationId xmlns:a16="http://schemas.microsoft.com/office/drawing/2014/main" id="{864A924C-DDAE-CCCF-0F9C-861512616644}"/>
              </a:ext>
            </a:extLst>
          </p:cNvPr>
          <p:cNvSpPr/>
          <p:nvPr/>
        </p:nvSpPr>
        <p:spPr>
          <a:xfrm>
            <a:off x="476250" y="5293519"/>
            <a:ext cx="3683000" cy="1088231"/>
          </a:xfrm>
          <a:prstGeom prst="roundRect">
            <a:avLst>
              <a:gd name="adj" fmla="val 8403"/>
            </a:avLst>
          </a:prstGeom>
          <a:solidFill>
            <a:srgbClr val="000000">
              <a:alpha val="0"/>
            </a:srgbClr>
          </a:solidFill>
          <a:ln>
            <a:miter lim="800000"/>
          </a:ln>
        </p:spPr>
        <p:txBody>
          <a:bodyPr/>
          <a:lstStyle/>
          <a:p>
            <a:endParaRPr lang="en-US"/>
          </a:p>
        </p:txBody>
      </p:sp>
      <p:sp>
        <p:nvSpPr>
          <p:cNvPr id="10" name="Shape 7">
            <a:extLst>
              <a:ext uri="{FF2B5EF4-FFF2-40B4-BE49-F238E27FC236}">
                <a16:creationId xmlns:a16="http://schemas.microsoft.com/office/drawing/2014/main" id="{D8364107-B171-2E23-B587-ED71A0367E23}"/>
              </a:ext>
            </a:extLst>
          </p:cNvPr>
          <p:cNvSpPr/>
          <p:nvPr/>
        </p:nvSpPr>
        <p:spPr>
          <a:xfrm>
            <a:off x="4254500" y="1743075"/>
            <a:ext cx="3683000" cy="693738"/>
          </a:xfrm>
          <a:prstGeom prst="roundRect">
            <a:avLst>
              <a:gd name="adj" fmla="val 13181"/>
            </a:avLst>
          </a:prstGeom>
          <a:solidFill>
            <a:srgbClr val="000000">
              <a:alpha val="0"/>
            </a:srgbClr>
          </a:solidFill>
          <a:ln>
            <a:miter lim="800000"/>
          </a:ln>
        </p:spPr>
        <p:txBody>
          <a:bodyPr/>
          <a:lstStyle/>
          <a:p>
            <a:endParaRPr lang="en-US"/>
          </a:p>
        </p:txBody>
      </p:sp>
      <p:sp>
        <p:nvSpPr>
          <p:cNvPr id="14" name="Shape 10">
            <a:extLst>
              <a:ext uri="{FF2B5EF4-FFF2-40B4-BE49-F238E27FC236}">
                <a16:creationId xmlns:a16="http://schemas.microsoft.com/office/drawing/2014/main" id="{22A48684-666C-DF0A-F5D6-5EC5BE044B03}"/>
              </a:ext>
            </a:extLst>
          </p:cNvPr>
          <p:cNvSpPr/>
          <p:nvPr/>
        </p:nvSpPr>
        <p:spPr>
          <a:xfrm>
            <a:off x="4254500" y="5293519"/>
            <a:ext cx="3683000" cy="1088231"/>
          </a:xfrm>
          <a:prstGeom prst="roundRect">
            <a:avLst>
              <a:gd name="adj" fmla="val 8403"/>
            </a:avLst>
          </a:prstGeom>
          <a:solidFill>
            <a:srgbClr val="000000">
              <a:alpha val="0"/>
            </a:srgbClr>
          </a:solidFill>
          <a:ln>
            <a:miter lim="800000"/>
          </a:ln>
        </p:spPr>
        <p:txBody>
          <a:bodyPr/>
          <a:lstStyle/>
          <a:p>
            <a:endParaRPr lang="en-US"/>
          </a:p>
        </p:txBody>
      </p:sp>
      <p:sp>
        <p:nvSpPr>
          <p:cNvPr id="16" name="Shape 12">
            <a:extLst>
              <a:ext uri="{FF2B5EF4-FFF2-40B4-BE49-F238E27FC236}">
                <a16:creationId xmlns:a16="http://schemas.microsoft.com/office/drawing/2014/main" id="{CF086E6A-8297-509C-0324-25E17EEE81E2}"/>
              </a:ext>
            </a:extLst>
          </p:cNvPr>
          <p:cNvSpPr/>
          <p:nvPr/>
        </p:nvSpPr>
        <p:spPr>
          <a:xfrm>
            <a:off x="8032750" y="1743075"/>
            <a:ext cx="3683000" cy="693738"/>
          </a:xfrm>
          <a:prstGeom prst="roundRect">
            <a:avLst>
              <a:gd name="adj" fmla="val 13181"/>
            </a:avLst>
          </a:prstGeom>
          <a:solidFill>
            <a:srgbClr val="000000">
              <a:alpha val="0"/>
            </a:srgbClr>
          </a:solidFill>
          <a:ln>
            <a:miter lim="800000"/>
          </a:ln>
        </p:spPr>
        <p:txBody>
          <a:bodyPr/>
          <a:lstStyle/>
          <a:p>
            <a:endParaRPr lang="en-US"/>
          </a:p>
        </p:txBody>
      </p:sp>
      <p:sp>
        <p:nvSpPr>
          <p:cNvPr id="18" name="Shape 14">
            <a:extLst>
              <a:ext uri="{FF2B5EF4-FFF2-40B4-BE49-F238E27FC236}">
                <a16:creationId xmlns:a16="http://schemas.microsoft.com/office/drawing/2014/main" id="{4E5E187C-331F-3DFC-F927-C6BC4502036D}"/>
              </a:ext>
            </a:extLst>
          </p:cNvPr>
          <p:cNvSpPr/>
          <p:nvPr/>
        </p:nvSpPr>
        <p:spPr>
          <a:xfrm>
            <a:off x="8032750" y="2532063"/>
            <a:ext cx="3683000" cy="2666206"/>
          </a:xfrm>
          <a:prstGeom prst="roundRect">
            <a:avLst>
              <a:gd name="adj" fmla="val 3430"/>
            </a:avLst>
          </a:prstGeom>
          <a:solidFill>
            <a:srgbClr val="000000">
              <a:alpha val="0"/>
            </a:srgbClr>
          </a:solidFill>
          <a:ln>
            <a:miter lim="800000"/>
          </a:ln>
        </p:spPr>
        <p:txBody>
          <a:bodyPr/>
          <a:lstStyle/>
          <a:p>
            <a:endParaRPr lang="en-US"/>
          </a:p>
        </p:txBody>
      </p:sp>
      <p:sp>
        <p:nvSpPr>
          <p:cNvPr id="20" name="Shape 15">
            <a:extLst>
              <a:ext uri="{FF2B5EF4-FFF2-40B4-BE49-F238E27FC236}">
                <a16:creationId xmlns:a16="http://schemas.microsoft.com/office/drawing/2014/main" id="{D43F0352-0F13-551F-042A-F576798025E5}"/>
              </a:ext>
            </a:extLst>
          </p:cNvPr>
          <p:cNvSpPr/>
          <p:nvPr/>
        </p:nvSpPr>
        <p:spPr>
          <a:xfrm>
            <a:off x="8032750" y="5293519"/>
            <a:ext cx="3683000" cy="1088231"/>
          </a:xfrm>
          <a:prstGeom prst="roundRect">
            <a:avLst>
              <a:gd name="adj" fmla="val 8403"/>
            </a:avLst>
          </a:prstGeom>
          <a:solidFill>
            <a:srgbClr val="000000">
              <a:alpha val="0"/>
            </a:srgbClr>
          </a:solidFill>
          <a:ln>
            <a:miter lim="800000"/>
          </a:ln>
        </p:spPr>
        <p:txBody>
          <a:bodyPr/>
          <a:lstStyle/>
          <a:p>
            <a:endParaRPr lang="en-US"/>
          </a:p>
        </p:txBody>
      </p:sp>
      <p:sp>
        <p:nvSpPr>
          <p:cNvPr id="2" name="Title 1">
            <a:extLst>
              <a:ext uri="{FF2B5EF4-FFF2-40B4-BE49-F238E27FC236}">
                <a16:creationId xmlns:a16="http://schemas.microsoft.com/office/drawing/2014/main" id="{665DF4B8-F02A-B10A-53EC-2B1C00F25C34}"/>
              </a:ext>
            </a:extLst>
          </p:cNvPr>
          <p:cNvSpPr txBox="1">
            <a:spLocks/>
          </p:cNvSpPr>
          <p:nvPr/>
        </p:nvSpPr>
        <p:spPr>
          <a:xfrm>
            <a:off x="609599" y="938160"/>
            <a:ext cx="4707359" cy="1068486"/>
          </a:xfrm>
        </p:spPr>
        <p:txBody>
          <a:bodyPr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a:solidFill>
                  <a:schemeClr val="bg1"/>
                </a:solidFill>
              </a:rPr>
              <a:t>Technical Standards &amp; Procurement Integration</a:t>
            </a:r>
          </a:p>
        </p:txBody>
      </p:sp>
      <p:pic>
        <p:nvPicPr>
          <p:cNvPr id="3" name="Content Placeholder 4" descr="Abstract  Digital concept which shows network security optimization and internet technology  ">
            <a:extLst>
              <a:ext uri="{FF2B5EF4-FFF2-40B4-BE49-F238E27FC236}">
                <a16:creationId xmlns:a16="http://schemas.microsoft.com/office/drawing/2014/main" id="{FFE71AC5-9023-A6AF-7497-B1471A6F1E3B}"/>
              </a:ext>
            </a:extLst>
          </p:cNvPr>
          <p:cNvPicPr>
            <a:picLocks noChangeAspect="1"/>
          </p:cNvPicPr>
          <p:nvPr/>
        </p:nvPicPr>
        <p:blipFill>
          <a:blip r:embed="rId3"/>
          <a:srcRect r="13499" b="1"/>
          <a:stretch>
            <a:fillRect/>
          </a:stretch>
        </p:blipFill>
        <p:spPr>
          <a:xfrm>
            <a:off x="636169" y="2138374"/>
            <a:ext cx="4707359" cy="4081452"/>
          </a:xfrm>
          <a:custGeom>
            <a:avLst/>
            <a:gdLst>
              <a:gd name="csX0" fmla="*/ 2259226 w 4522676"/>
              <a:gd name="csY0" fmla="*/ 0 h 4594598"/>
              <a:gd name="csX1" fmla="*/ 3190558 w 4522676"/>
              <a:gd name="csY1" fmla="*/ 81717 h 4594598"/>
              <a:gd name="csX2" fmla="*/ 4517651 w 4522676"/>
              <a:gd name="csY2" fmla="*/ 936534 h 4594598"/>
              <a:gd name="csX3" fmla="*/ 4431926 w 4522676"/>
              <a:gd name="csY3" fmla="*/ 1710842 h 4594598"/>
              <a:gd name="csX4" fmla="*/ 4432730 w 4522676"/>
              <a:gd name="csY4" fmla="*/ 1728468 h 4594598"/>
              <a:gd name="csX5" fmla="*/ 4521654 w 4522676"/>
              <a:gd name="csY5" fmla="*/ 2182714 h 4594598"/>
              <a:gd name="csX6" fmla="*/ 4435131 w 4522676"/>
              <a:gd name="csY6" fmla="*/ 3196162 h 4594598"/>
              <a:gd name="csX7" fmla="*/ 4296136 w 4522676"/>
              <a:gd name="csY7" fmla="*/ 4268092 h 4594598"/>
              <a:gd name="csX8" fmla="*/ 3498596 w 4522676"/>
              <a:gd name="csY8" fmla="*/ 4521652 h 4594598"/>
              <a:gd name="csX9" fmla="*/ 2663406 w 4522676"/>
              <a:gd name="csY9" fmla="*/ 4591354 h 4594598"/>
              <a:gd name="csX10" fmla="*/ 1524979 w 4522676"/>
              <a:gd name="csY10" fmla="*/ 4514444 h 4594598"/>
              <a:gd name="csX11" fmla="*/ 53681 w 4522676"/>
              <a:gd name="csY11" fmla="*/ 3964057 h 4594598"/>
              <a:gd name="csX12" fmla="*/ 89331 w 4522676"/>
              <a:gd name="csY12" fmla="*/ 2693843 h 4594598"/>
              <a:gd name="csX13" fmla="*/ 2 w 4522676"/>
              <a:gd name="csY13" fmla="*/ 2288465 h 4594598"/>
              <a:gd name="csX14" fmla="*/ 86929 w 4522676"/>
              <a:gd name="csY14" fmla="*/ 1543401 h 4594598"/>
              <a:gd name="csX15" fmla="*/ 39260 w 4522676"/>
              <a:gd name="csY15" fmla="*/ 721029 h 4594598"/>
              <a:gd name="csX16" fmla="*/ 1537398 w 4522676"/>
              <a:gd name="csY16" fmla="*/ 85321 h 4594598"/>
              <a:gd name="csX17" fmla="*/ 2259226 w 4522676"/>
              <a:gd name="csY17" fmla="*/ 0 h 45945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4522676" h="4594598">
                <a:moveTo>
                  <a:pt x="2259226" y="0"/>
                </a:moveTo>
                <a:cubicBezTo>
                  <a:pt x="2558853" y="6010"/>
                  <a:pt x="2882515" y="97740"/>
                  <a:pt x="3190558" y="81717"/>
                </a:cubicBezTo>
                <a:cubicBezTo>
                  <a:pt x="3801029" y="41660"/>
                  <a:pt x="4449551" y="204693"/>
                  <a:pt x="4517651" y="936534"/>
                </a:cubicBezTo>
                <a:cubicBezTo>
                  <a:pt x="4547291" y="1189700"/>
                  <a:pt x="4436334" y="1459683"/>
                  <a:pt x="4431926" y="1710842"/>
                </a:cubicBezTo>
                <a:cubicBezTo>
                  <a:pt x="4431926" y="1714846"/>
                  <a:pt x="4427923" y="1708037"/>
                  <a:pt x="4432730" y="1728468"/>
                </a:cubicBezTo>
                <a:cubicBezTo>
                  <a:pt x="4429525" y="1884688"/>
                  <a:pt x="4517651" y="2027292"/>
                  <a:pt x="4521654" y="2182714"/>
                </a:cubicBezTo>
                <a:cubicBezTo>
                  <a:pt x="4527264" y="2515989"/>
                  <a:pt x="4414705" y="2859682"/>
                  <a:pt x="4435131" y="3196162"/>
                </a:cubicBezTo>
                <a:cubicBezTo>
                  <a:pt x="4448353" y="3556676"/>
                  <a:pt x="4455162" y="3944030"/>
                  <a:pt x="4296136" y="4268092"/>
                </a:cubicBezTo>
                <a:cubicBezTo>
                  <a:pt x="4151526" y="4540480"/>
                  <a:pt x="3778997" y="4510836"/>
                  <a:pt x="3498596" y="4521652"/>
                </a:cubicBezTo>
                <a:cubicBezTo>
                  <a:pt x="3216994" y="4534471"/>
                  <a:pt x="2942603" y="4579734"/>
                  <a:pt x="2663406" y="4591354"/>
                </a:cubicBezTo>
                <a:cubicBezTo>
                  <a:pt x="2284463" y="4614185"/>
                  <a:pt x="1907127" y="4508834"/>
                  <a:pt x="1524979" y="4514444"/>
                </a:cubicBezTo>
                <a:cubicBezTo>
                  <a:pt x="1000232" y="4537675"/>
                  <a:pt x="192276" y="4610981"/>
                  <a:pt x="53681" y="3964057"/>
                </a:cubicBezTo>
                <a:cubicBezTo>
                  <a:pt x="-36447" y="3551066"/>
                  <a:pt x="104954" y="3112443"/>
                  <a:pt x="89331" y="2693843"/>
                </a:cubicBezTo>
                <a:cubicBezTo>
                  <a:pt x="86126" y="2558052"/>
                  <a:pt x="-397" y="2423860"/>
                  <a:pt x="2" y="2288465"/>
                </a:cubicBezTo>
                <a:cubicBezTo>
                  <a:pt x="2008" y="2042116"/>
                  <a:pt x="100147" y="1792160"/>
                  <a:pt x="86929" y="1543401"/>
                </a:cubicBezTo>
                <a:cubicBezTo>
                  <a:pt x="74111" y="1273019"/>
                  <a:pt x="-30441" y="985007"/>
                  <a:pt x="39260" y="721029"/>
                </a:cubicBezTo>
                <a:cubicBezTo>
                  <a:pt x="224726" y="-18024"/>
                  <a:pt x="908902" y="42862"/>
                  <a:pt x="1537398" y="85321"/>
                </a:cubicBezTo>
                <a:cubicBezTo>
                  <a:pt x="1783751" y="98139"/>
                  <a:pt x="2026495" y="803"/>
                  <a:pt x="2259226" y="0"/>
                </a:cubicBezTo>
                <a:close/>
              </a:path>
            </a:pathLst>
          </a:custGeom>
        </p:spPr>
      </p:pic>
      <p:sp>
        <p:nvSpPr>
          <p:cNvPr id="5" name="Content Placeholder 3">
            <a:extLst>
              <a:ext uri="{FF2B5EF4-FFF2-40B4-BE49-F238E27FC236}">
                <a16:creationId xmlns:a16="http://schemas.microsoft.com/office/drawing/2014/main" id="{E01299AC-9FE4-F0FA-2DE7-CCE0A0E9D706}"/>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951121" y="937807"/>
            <a:ext cx="5631280" cy="5588000"/>
          </a:xfrm>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2500"/>
              </a:spcBef>
              <a:buFont typeface="Arial" panose="020B0604020202020204" pitchFamily="34" charset="0"/>
              <a:buNone/>
            </a:pPr>
            <a:r>
              <a:rPr lang="en-US" b="1">
                <a:solidFill>
                  <a:schemeClr val="bg1"/>
                </a:solidFill>
              </a:rPr>
              <a:t>Integration of Accessibility Standards</a:t>
            </a:r>
          </a:p>
          <a:p>
            <a:pPr marL="0" lvl="1" indent="0">
              <a:buFont typeface="Arial" pitchFamily="34" charset="0"/>
              <a:buNone/>
            </a:pPr>
            <a:r>
              <a:rPr lang="en-US">
                <a:solidFill>
                  <a:schemeClr val="bg1"/>
                </a:solidFill>
              </a:rPr>
              <a:t>Montgomery County integrates WCAG 2.1 AA standards directly into procurement and IT governance.</a:t>
            </a:r>
          </a:p>
          <a:p>
            <a:pPr marL="0" indent="0">
              <a:spcBef>
                <a:spcPts val="2500"/>
              </a:spcBef>
              <a:buFont typeface="Arial" panose="020B0604020202020204" pitchFamily="34" charset="0"/>
              <a:buNone/>
            </a:pPr>
            <a:r>
              <a:rPr lang="en-US" b="1">
                <a:solidFill>
                  <a:schemeClr val="bg1"/>
                </a:solidFill>
              </a:rPr>
              <a:t>Centralized IT Oversight</a:t>
            </a:r>
          </a:p>
          <a:p>
            <a:pPr marL="0" lvl="1" indent="0">
              <a:buFont typeface="Arial" pitchFamily="34" charset="0"/>
              <a:buNone/>
            </a:pPr>
            <a:r>
              <a:rPr lang="en-US">
                <a:solidFill>
                  <a:schemeClr val="bg1"/>
                </a:solidFill>
              </a:rPr>
              <a:t>Centralized IT oversight ensures accountability and consistency in accessibility compliance across digital platforms.</a:t>
            </a:r>
          </a:p>
          <a:p>
            <a:pPr marL="0" indent="0">
              <a:spcBef>
                <a:spcPts val="2500"/>
              </a:spcBef>
              <a:buFont typeface="Arial" panose="020B0604020202020204" pitchFamily="34" charset="0"/>
              <a:buNone/>
            </a:pPr>
            <a:r>
              <a:rPr lang="en-US" b="1">
                <a:solidFill>
                  <a:schemeClr val="bg1"/>
                </a:solidFill>
              </a:rPr>
              <a:t>Risk Mitigation and Cost Reduction</a:t>
            </a:r>
          </a:p>
          <a:p>
            <a:pPr marL="0" lvl="1" indent="0">
              <a:buFont typeface="Arial" pitchFamily="34" charset="0"/>
              <a:buNone/>
            </a:pPr>
            <a:r>
              <a:rPr lang="en-US">
                <a:solidFill>
                  <a:schemeClr val="bg1"/>
                </a:solidFill>
              </a:rPr>
              <a:t>Embedding accessibility in procurement reduces remediation costs and mitigates legal and financial risks.</a:t>
            </a:r>
          </a:p>
          <a:p>
            <a:pPr marL="0" indent="0">
              <a:spcBef>
                <a:spcPts val="2500"/>
              </a:spcBef>
              <a:buFont typeface="Arial" panose="020B0604020202020204" pitchFamily="34" charset="0"/>
              <a:buNone/>
            </a:pPr>
            <a:r>
              <a:rPr lang="en-US" b="1">
                <a:solidFill>
                  <a:schemeClr val="bg1"/>
                </a:solidFill>
              </a:rPr>
              <a:t>Sustainable Accessibility Practices</a:t>
            </a:r>
          </a:p>
          <a:p>
            <a:pPr marL="0" lvl="1" indent="0">
              <a:buFont typeface="Arial" pitchFamily="34" charset="0"/>
              <a:buNone/>
            </a:pPr>
            <a:r>
              <a:rPr lang="en-US">
                <a:solidFill>
                  <a:schemeClr val="bg1"/>
                </a:solidFill>
              </a:rPr>
              <a:t>Accessibility requirements embedded in procurement ensure ongoing compliance and evaluation of new technologies.</a:t>
            </a:r>
          </a:p>
        </p:txBody>
      </p:sp>
      <p:sp>
        <p:nvSpPr>
          <p:cNvPr id="7" name="TextBox 6">
            <a:extLst>
              <a:ext uri="{FF2B5EF4-FFF2-40B4-BE49-F238E27FC236}">
                <a16:creationId xmlns:a16="http://schemas.microsoft.com/office/drawing/2014/main" id="{D45EE7BE-7E2A-3C94-DDF7-E67CDB1677B7}"/>
              </a:ext>
            </a:extLst>
          </p:cNvPr>
          <p:cNvSpPr txBox="1"/>
          <p:nvPr/>
        </p:nvSpPr>
        <p:spPr>
          <a:xfrm>
            <a:off x="609599" y="221658"/>
            <a:ext cx="6097772" cy="584775"/>
          </a:xfrm>
          <a:prstGeom prst="rect">
            <a:avLst/>
          </a:prstGeom>
          <a:noFill/>
        </p:spPr>
        <p:txBody>
          <a:bodyPr wrap="square">
            <a:spAutoFit/>
          </a:bodyPr>
          <a:lstStyle/>
          <a:p>
            <a:r>
              <a:rPr lang="en-US" sz="3200">
                <a:solidFill>
                  <a:schemeClr val="bg1"/>
                </a:solidFill>
              </a:rPr>
              <a:t>Montgomery County, MD</a:t>
            </a:r>
          </a:p>
        </p:txBody>
      </p:sp>
      <p:pic>
        <p:nvPicPr>
          <p:cNvPr id="11" name="Picture 10">
            <a:extLst>
              <a:ext uri="{FF2B5EF4-FFF2-40B4-BE49-F238E27FC236}">
                <a16:creationId xmlns:a16="http://schemas.microsoft.com/office/drawing/2014/main" id="{3A20B6FD-D953-DF21-0060-661ABA44AB1F}"/>
              </a:ext>
            </a:extLst>
          </p:cNvPr>
          <p:cNvPicPr>
            <a:picLocks noChangeAspect="1"/>
          </p:cNvPicPr>
          <p:nvPr/>
        </p:nvPicPr>
        <p:blipFill>
          <a:blip r:embed="rId4"/>
          <a:stretch>
            <a:fillRect/>
          </a:stretch>
        </p:blipFill>
        <p:spPr>
          <a:xfrm>
            <a:off x="10787063" y="108260"/>
            <a:ext cx="1267002" cy="609685"/>
          </a:xfrm>
          <a:prstGeom prst="rect">
            <a:avLst/>
          </a:prstGeom>
        </p:spPr>
      </p:pic>
    </p:spTree>
    <p:extLst>
      <p:ext uri="{BB962C8B-B14F-4D97-AF65-F5344CB8AC3E}">
        <p14:creationId xmlns:p14="http://schemas.microsoft.com/office/powerpoint/2010/main" val="5324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1D2A0613-E148-D942-D500-DB23ED7AB561}"/>
            </a:ext>
          </a:extLst>
        </p:cNvPr>
        <p:cNvGrpSpPr/>
        <p:nvPr/>
      </p:nvGrpSpPr>
      <p:grpSpPr>
        <a:xfrm>
          <a:off x="0" y="0"/>
          <a:ext cx="0" cy="0"/>
          <a:chOff x="0" y="0"/>
          <a:chExt cx="0" cy="0"/>
        </a:xfrm>
      </p:grpSpPr>
      <p:sp>
        <p:nvSpPr>
          <p:cNvPr id="4" name="Shape 2">
            <a:extLst>
              <a:ext uri="{FF2B5EF4-FFF2-40B4-BE49-F238E27FC236}">
                <a16:creationId xmlns:a16="http://schemas.microsoft.com/office/drawing/2014/main" id="{28FD838F-962F-6691-89EB-F62B2ACA341B}"/>
              </a:ext>
            </a:extLst>
          </p:cNvPr>
          <p:cNvSpPr/>
          <p:nvPr/>
        </p:nvSpPr>
        <p:spPr>
          <a:xfrm>
            <a:off x="476250" y="1743075"/>
            <a:ext cx="3683000" cy="693738"/>
          </a:xfrm>
          <a:prstGeom prst="roundRect">
            <a:avLst>
              <a:gd name="adj" fmla="val 13181"/>
            </a:avLst>
          </a:prstGeom>
          <a:solidFill>
            <a:srgbClr val="000000">
              <a:alpha val="0"/>
            </a:srgbClr>
          </a:solidFill>
          <a:ln>
            <a:miter lim="800000"/>
          </a:ln>
        </p:spPr>
        <p:txBody>
          <a:bodyPr/>
          <a:lstStyle/>
          <a:p>
            <a:endParaRPr lang="en-US"/>
          </a:p>
        </p:txBody>
      </p:sp>
      <p:sp>
        <p:nvSpPr>
          <p:cNvPr id="6" name="Shape 4">
            <a:extLst>
              <a:ext uri="{FF2B5EF4-FFF2-40B4-BE49-F238E27FC236}">
                <a16:creationId xmlns:a16="http://schemas.microsoft.com/office/drawing/2014/main" id="{382D2C35-FAE8-1E54-6D8E-31E9E9C75CA6}"/>
              </a:ext>
            </a:extLst>
          </p:cNvPr>
          <p:cNvSpPr/>
          <p:nvPr/>
        </p:nvSpPr>
        <p:spPr>
          <a:xfrm>
            <a:off x="476250" y="2532063"/>
            <a:ext cx="3683000" cy="2666206"/>
          </a:xfrm>
          <a:prstGeom prst="roundRect">
            <a:avLst>
              <a:gd name="adj" fmla="val 3430"/>
            </a:avLst>
          </a:prstGeom>
          <a:solidFill>
            <a:srgbClr val="000000">
              <a:alpha val="0"/>
            </a:srgbClr>
          </a:solidFill>
          <a:ln>
            <a:miter lim="800000"/>
          </a:ln>
        </p:spPr>
        <p:txBody>
          <a:bodyPr/>
          <a:lstStyle/>
          <a:p>
            <a:endParaRPr lang="en-US"/>
          </a:p>
        </p:txBody>
      </p:sp>
      <p:sp>
        <p:nvSpPr>
          <p:cNvPr id="8" name="Shape 5">
            <a:extLst>
              <a:ext uri="{FF2B5EF4-FFF2-40B4-BE49-F238E27FC236}">
                <a16:creationId xmlns:a16="http://schemas.microsoft.com/office/drawing/2014/main" id="{907EE8E6-0286-FCE1-E531-39FD4A74A45E}"/>
              </a:ext>
            </a:extLst>
          </p:cNvPr>
          <p:cNvSpPr/>
          <p:nvPr/>
        </p:nvSpPr>
        <p:spPr>
          <a:xfrm>
            <a:off x="476250" y="5293519"/>
            <a:ext cx="3683000" cy="1088231"/>
          </a:xfrm>
          <a:prstGeom prst="roundRect">
            <a:avLst>
              <a:gd name="adj" fmla="val 8403"/>
            </a:avLst>
          </a:prstGeom>
          <a:solidFill>
            <a:srgbClr val="000000">
              <a:alpha val="0"/>
            </a:srgbClr>
          </a:solidFill>
          <a:ln>
            <a:miter lim="800000"/>
          </a:ln>
        </p:spPr>
        <p:txBody>
          <a:bodyPr/>
          <a:lstStyle/>
          <a:p>
            <a:endParaRPr lang="en-US"/>
          </a:p>
        </p:txBody>
      </p:sp>
      <p:sp>
        <p:nvSpPr>
          <p:cNvPr id="10" name="Shape 7">
            <a:extLst>
              <a:ext uri="{FF2B5EF4-FFF2-40B4-BE49-F238E27FC236}">
                <a16:creationId xmlns:a16="http://schemas.microsoft.com/office/drawing/2014/main" id="{5F6D42FB-40C8-B67B-B05E-01A86D50B6BB}"/>
              </a:ext>
            </a:extLst>
          </p:cNvPr>
          <p:cNvSpPr/>
          <p:nvPr/>
        </p:nvSpPr>
        <p:spPr>
          <a:xfrm>
            <a:off x="4254500" y="1743075"/>
            <a:ext cx="3683000" cy="693738"/>
          </a:xfrm>
          <a:prstGeom prst="roundRect">
            <a:avLst>
              <a:gd name="adj" fmla="val 13181"/>
            </a:avLst>
          </a:prstGeom>
          <a:solidFill>
            <a:srgbClr val="000000">
              <a:alpha val="0"/>
            </a:srgbClr>
          </a:solidFill>
          <a:ln>
            <a:miter lim="800000"/>
          </a:ln>
        </p:spPr>
        <p:txBody>
          <a:bodyPr/>
          <a:lstStyle/>
          <a:p>
            <a:endParaRPr lang="en-US"/>
          </a:p>
        </p:txBody>
      </p:sp>
      <p:sp>
        <p:nvSpPr>
          <p:cNvPr id="12" name="Shape 9">
            <a:extLst>
              <a:ext uri="{FF2B5EF4-FFF2-40B4-BE49-F238E27FC236}">
                <a16:creationId xmlns:a16="http://schemas.microsoft.com/office/drawing/2014/main" id="{7C227E6A-38D7-5222-D4A1-B608F14860C1}"/>
              </a:ext>
            </a:extLst>
          </p:cNvPr>
          <p:cNvSpPr/>
          <p:nvPr/>
        </p:nvSpPr>
        <p:spPr>
          <a:xfrm>
            <a:off x="4254500" y="2532063"/>
            <a:ext cx="3683000" cy="2666206"/>
          </a:xfrm>
          <a:prstGeom prst="roundRect">
            <a:avLst>
              <a:gd name="adj" fmla="val 3430"/>
            </a:avLst>
          </a:prstGeom>
          <a:solidFill>
            <a:srgbClr val="000000">
              <a:alpha val="0"/>
            </a:srgbClr>
          </a:solidFill>
          <a:ln>
            <a:miter lim="800000"/>
          </a:ln>
        </p:spPr>
        <p:txBody>
          <a:bodyPr/>
          <a:lstStyle/>
          <a:p>
            <a:endParaRPr lang="en-US"/>
          </a:p>
        </p:txBody>
      </p:sp>
      <p:sp>
        <p:nvSpPr>
          <p:cNvPr id="14" name="Shape 10">
            <a:extLst>
              <a:ext uri="{FF2B5EF4-FFF2-40B4-BE49-F238E27FC236}">
                <a16:creationId xmlns:a16="http://schemas.microsoft.com/office/drawing/2014/main" id="{2D19880C-BEBB-5E1B-DDE7-1E76A552C960}"/>
              </a:ext>
            </a:extLst>
          </p:cNvPr>
          <p:cNvSpPr/>
          <p:nvPr/>
        </p:nvSpPr>
        <p:spPr>
          <a:xfrm>
            <a:off x="4254500" y="5293519"/>
            <a:ext cx="3683000" cy="1088231"/>
          </a:xfrm>
          <a:prstGeom prst="roundRect">
            <a:avLst>
              <a:gd name="adj" fmla="val 8403"/>
            </a:avLst>
          </a:prstGeom>
          <a:solidFill>
            <a:srgbClr val="000000">
              <a:alpha val="0"/>
            </a:srgbClr>
          </a:solidFill>
          <a:ln>
            <a:miter lim="800000"/>
          </a:ln>
        </p:spPr>
        <p:txBody>
          <a:bodyPr/>
          <a:lstStyle/>
          <a:p>
            <a:endParaRPr lang="en-US"/>
          </a:p>
        </p:txBody>
      </p:sp>
      <p:sp>
        <p:nvSpPr>
          <p:cNvPr id="16" name="Shape 12">
            <a:extLst>
              <a:ext uri="{FF2B5EF4-FFF2-40B4-BE49-F238E27FC236}">
                <a16:creationId xmlns:a16="http://schemas.microsoft.com/office/drawing/2014/main" id="{547045FE-59EC-9C6B-551C-58B9E67344C7}"/>
              </a:ext>
            </a:extLst>
          </p:cNvPr>
          <p:cNvSpPr/>
          <p:nvPr/>
        </p:nvSpPr>
        <p:spPr>
          <a:xfrm>
            <a:off x="8032750" y="1743075"/>
            <a:ext cx="3683000" cy="693738"/>
          </a:xfrm>
          <a:prstGeom prst="roundRect">
            <a:avLst>
              <a:gd name="adj" fmla="val 13181"/>
            </a:avLst>
          </a:prstGeom>
          <a:solidFill>
            <a:srgbClr val="000000">
              <a:alpha val="0"/>
            </a:srgbClr>
          </a:solidFill>
          <a:ln>
            <a:miter lim="800000"/>
          </a:ln>
        </p:spPr>
        <p:txBody>
          <a:bodyPr/>
          <a:lstStyle/>
          <a:p>
            <a:endParaRPr lang="en-US"/>
          </a:p>
        </p:txBody>
      </p:sp>
      <p:sp>
        <p:nvSpPr>
          <p:cNvPr id="18" name="Shape 14">
            <a:extLst>
              <a:ext uri="{FF2B5EF4-FFF2-40B4-BE49-F238E27FC236}">
                <a16:creationId xmlns:a16="http://schemas.microsoft.com/office/drawing/2014/main" id="{A0FB15A5-BCED-7689-5613-0FB7C8A16FD4}"/>
              </a:ext>
            </a:extLst>
          </p:cNvPr>
          <p:cNvSpPr/>
          <p:nvPr/>
        </p:nvSpPr>
        <p:spPr>
          <a:xfrm>
            <a:off x="8032750" y="2532063"/>
            <a:ext cx="3683000" cy="2666206"/>
          </a:xfrm>
          <a:prstGeom prst="roundRect">
            <a:avLst>
              <a:gd name="adj" fmla="val 3430"/>
            </a:avLst>
          </a:prstGeom>
          <a:solidFill>
            <a:srgbClr val="000000">
              <a:alpha val="0"/>
            </a:srgbClr>
          </a:solidFill>
          <a:ln>
            <a:miter lim="800000"/>
          </a:ln>
        </p:spPr>
        <p:txBody>
          <a:bodyPr/>
          <a:lstStyle/>
          <a:p>
            <a:endParaRPr lang="en-US"/>
          </a:p>
        </p:txBody>
      </p:sp>
      <p:sp>
        <p:nvSpPr>
          <p:cNvPr id="20" name="Shape 15">
            <a:extLst>
              <a:ext uri="{FF2B5EF4-FFF2-40B4-BE49-F238E27FC236}">
                <a16:creationId xmlns:a16="http://schemas.microsoft.com/office/drawing/2014/main" id="{171CDD90-B16C-F0CF-9AA0-4D531C0EE31A}"/>
              </a:ext>
            </a:extLst>
          </p:cNvPr>
          <p:cNvSpPr/>
          <p:nvPr/>
        </p:nvSpPr>
        <p:spPr>
          <a:xfrm>
            <a:off x="8032750" y="5293519"/>
            <a:ext cx="3683000" cy="1088231"/>
          </a:xfrm>
          <a:prstGeom prst="roundRect">
            <a:avLst>
              <a:gd name="adj" fmla="val 8403"/>
            </a:avLst>
          </a:prstGeom>
          <a:solidFill>
            <a:srgbClr val="000000">
              <a:alpha val="0"/>
            </a:srgbClr>
          </a:solidFill>
          <a:ln>
            <a:miter lim="800000"/>
          </a:ln>
        </p:spPr>
        <p:txBody>
          <a:bodyPr/>
          <a:lstStyle/>
          <a:p>
            <a:endParaRPr lang="en-US"/>
          </a:p>
        </p:txBody>
      </p:sp>
      <p:sp>
        <p:nvSpPr>
          <p:cNvPr id="2" name="Title 1">
            <a:extLst>
              <a:ext uri="{FF2B5EF4-FFF2-40B4-BE49-F238E27FC236}">
                <a16:creationId xmlns:a16="http://schemas.microsoft.com/office/drawing/2014/main" id="{5FD0F801-AF0D-2DB6-F914-1A98521FCBE1}"/>
              </a:ext>
            </a:extLst>
          </p:cNvPr>
          <p:cNvSpPr txBox="1">
            <a:spLocks/>
          </p:cNvSpPr>
          <p:nvPr/>
        </p:nvSpPr>
        <p:spPr>
          <a:xfrm>
            <a:off x="609599" y="806433"/>
            <a:ext cx="4117614" cy="914400"/>
          </a:xfrm>
          <a:prstGeom prst="rect">
            <a:avLst/>
          </a:prstGeom>
        </p:spPr>
        <p:txBody>
          <a:bodyPr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a:solidFill>
                  <a:schemeClr val="bg1"/>
                </a:solidFill>
              </a:rPr>
              <a:t>Operationalizing Accessibility Through Training</a:t>
            </a:r>
          </a:p>
        </p:txBody>
      </p:sp>
      <p:pic>
        <p:nvPicPr>
          <p:cNvPr id="3" name="Content Placeholder 7" descr="Latin woman of medical profession of average age of 40 years old dressed in her white medical coat is in her medical office performing psychotechnical tests on a 50-year-old patient dressed casually who is sitting in front of a computer with headphones following the instructions recommendations of the doctor">
            <a:extLst>
              <a:ext uri="{FF2B5EF4-FFF2-40B4-BE49-F238E27FC236}">
                <a16:creationId xmlns:a16="http://schemas.microsoft.com/office/drawing/2014/main" id="{6978C4C1-3E0D-65DD-F657-0C8E08A18925}"/>
              </a:ext>
            </a:extLst>
          </p:cNvPr>
          <p:cNvPicPr>
            <a:picLocks noChangeAspect="1"/>
          </p:cNvPicPr>
          <p:nvPr/>
        </p:nvPicPr>
        <p:blipFill>
          <a:blip r:embed="rId3"/>
          <a:srcRect l="15055" r="15672" b="-2"/>
          <a:stretch>
            <a:fillRect/>
          </a:stretch>
        </p:blipFill>
        <p:spPr>
          <a:xfrm>
            <a:off x="616838" y="2208518"/>
            <a:ext cx="4113426" cy="3963682"/>
          </a:xfrm>
          <a:prstGeom prst="roundRect">
            <a:avLst/>
          </a:prstGeom>
        </p:spPr>
      </p:pic>
      <p:sp>
        <p:nvSpPr>
          <p:cNvPr id="5" name="Content Placeholder 3">
            <a:extLst>
              <a:ext uri="{FF2B5EF4-FFF2-40B4-BE49-F238E27FC236}">
                <a16:creationId xmlns:a16="http://schemas.microsoft.com/office/drawing/2014/main" id="{13F2D614-69B8-55BC-25AA-9CE6662ABC5D}"/>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60292" y="1035755"/>
            <a:ext cx="5946098" cy="5486401"/>
          </a:xfrm>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2500"/>
              </a:spcBef>
              <a:buFont typeface="Arial" panose="020B0604020202020204" pitchFamily="34" charset="0"/>
              <a:buNone/>
            </a:pPr>
            <a:r>
              <a:rPr lang="en-US" b="1">
                <a:solidFill>
                  <a:schemeClr val="bg1"/>
                </a:solidFill>
              </a:rPr>
              <a:t>Mandatory Staff Training</a:t>
            </a:r>
          </a:p>
          <a:p>
            <a:pPr marL="0" lvl="1" indent="0">
              <a:buFont typeface="Arial" pitchFamily="34" charset="0"/>
              <a:buNone/>
            </a:pPr>
            <a:r>
              <a:rPr lang="en-US">
                <a:solidFill>
                  <a:schemeClr val="bg1"/>
                </a:solidFill>
              </a:rPr>
              <a:t>Washoe County requires all relevant staff to complete mandatory training on digital accessibility and best practices.</a:t>
            </a:r>
          </a:p>
          <a:p>
            <a:pPr marL="0" indent="0">
              <a:spcBef>
                <a:spcPts val="2500"/>
              </a:spcBef>
              <a:buFont typeface="Arial" panose="020B0604020202020204" pitchFamily="34" charset="0"/>
              <a:buNone/>
            </a:pPr>
            <a:r>
              <a:rPr lang="en-US" b="1">
                <a:solidFill>
                  <a:schemeClr val="bg1"/>
                </a:solidFill>
              </a:rPr>
              <a:t>Accessible Document Guidelines</a:t>
            </a:r>
          </a:p>
          <a:p>
            <a:pPr marL="0" lvl="1" indent="0">
              <a:buFont typeface="Arial" pitchFamily="34" charset="0"/>
              <a:buNone/>
            </a:pPr>
            <a:r>
              <a:rPr lang="en-US">
                <a:solidFill>
                  <a:schemeClr val="bg1"/>
                </a:solidFill>
              </a:rPr>
              <a:t>The county provides clear guidelines to help staff create accessible PDFs, Office documents, and web content.</a:t>
            </a:r>
          </a:p>
          <a:p>
            <a:pPr marL="0" indent="0">
              <a:spcBef>
                <a:spcPts val="2500"/>
              </a:spcBef>
              <a:buFont typeface="Arial" panose="020B0604020202020204" pitchFamily="34" charset="0"/>
              <a:buNone/>
            </a:pPr>
            <a:r>
              <a:rPr lang="en-US" b="1">
                <a:solidFill>
                  <a:schemeClr val="bg1"/>
                </a:solidFill>
              </a:rPr>
              <a:t>Continuous Monitoring and Audits</a:t>
            </a:r>
          </a:p>
          <a:p>
            <a:pPr marL="0" lvl="1" indent="0">
              <a:buFont typeface="Arial" pitchFamily="34" charset="0"/>
              <a:buNone/>
            </a:pPr>
            <a:r>
              <a:rPr lang="en-US">
                <a:solidFill>
                  <a:schemeClr val="bg1"/>
                </a:solidFill>
              </a:rPr>
              <a:t>Regular audits and feedback loops identify and fix accessibility barriers to maintain compliance and quality.</a:t>
            </a:r>
          </a:p>
          <a:p>
            <a:pPr marL="0" indent="0">
              <a:spcBef>
                <a:spcPts val="2500"/>
              </a:spcBef>
              <a:buFont typeface="Arial" panose="020B0604020202020204" pitchFamily="34" charset="0"/>
              <a:buNone/>
            </a:pPr>
            <a:r>
              <a:rPr lang="en-US" b="1">
                <a:solidFill>
                  <a:schemeClr val="bg1"/>
                </a:solidFill>
              </a:rPr>
              <a:t>Alignment with Business Priorities</a:t>
            </a:r>
          </a:p>
          <a:p>
            <a:pPr marL="0" lvl="1" indent="0">
              <a:buFont typeface="Arial" pitchFamily="34" charset="0"/>
              <a:buNone/>
            </a:pPr>
            <a:r>
              <a:rPr lang="en-US">
                <a:solidFill>
                  <a:schemeClr val="bg1"/>
                </a:solidFill>
              </a:rPr>
              <a:t>This approach supports internal controls, reduces remediation backlog, and strengthens audit defensibility in finance.</a:t>
            </a:r>
          </a:p>
        </p:txBody>
      </p:sp>
      <p:sp>
        <p:nvSpPr>
          <p:cNvPr id="7" name="TextBox 6">
            <a:extLst>
              <a:ext uri="{FF2B5EF4-FFF2-40B4-BE49-F238E27FC236}">
                <a16:creationId xmlns:a16="http://schemas.microsoft.com/office/drawing/2014/main" id="{F144E5AA-93C2-28F7-53FB-AFBCD8584BA0}"/>
              </a:ext>
            </a:extLst>
          </p:cNvPr>
          <p:cNvSpPr txBox="1"/>
          <p:nvPr/>
        </p:nvSpPr>
        <p:spPr>
          <a:xfrm>
            <a:off x="616838" y="221658"/>
            <a:ext cx="6097772" cy="584775"/>
          </a:xfrm>
          <a:prstGeom prst="rect">
            <a:avLst/>
          </a:prstGeom>
          <a:noFill/>
        </p:spPr>
        <p:txBody>
          <a:bodyPr wrap="square">
            <a:spAutoFit/>
          </a:bodyPr>
          <a:lstStyle/>
          <a:p>
            <a:r>
              <a:rPr lang="en-US" sz="3200">
                <a:solidFill>
                  <a:schemeClr val="bg1"/>
                </a:solidFill>
              </a:rPr>
              <a:t>Washoe County, NV</a:t>
            </a:r>
          </a:p>
        </p:txBody>
      </p:sp>
      <p:pic>
        <p:nvPicPr>
          <p:cNvPr id="11" name="Picture 10">
            <a:extLst>
              <a:ext uri="{FF2B5EF4-FFF2-40B4-BE49-F238E27FC236}">
                <a16:creationId xmlns:a16="http://schemas.microsoft.com/office/drawing/2014/main" id="{9953AF24-FFA1-42D9-8C8A-3D11C166382F}"/>
              </a:ext>
            </a:extLst>
          </p:cNvPr>
          <p:cNvPicPr>
            <a:picLocks noChangeAspect="1"/>
          </p:cNvPicPr>
          <p:nvPr/>
        </p:nvPicPr>
        <p:blipFill>
          <a:blip r:embed="rId4"/>
          <a:stretch>
            <a:fillRect/>
          </a:stretch>
        </p:blipFill>
        <p:spPr>
          <a:xfrm>
            <a:off x="10787063" y="108260"/>
            <a:ext cx="1267002" cy="609685"/>
          </a:xfrm>
          <a:prstGeom prst="rect">
            <a:avLst/>
          </a:prstGeom>
        </p:spPr>
      </p:pic>
    </p:spTree>
    <p:extLst>
      <p:ext uri="{BB962C8B-B14F-4D97-AF65-F5344CB8AC3E}">
        <p14:creationId xmlns:p14="http://schemas.microsoft.com/office/powerpoint/2010/main" val="5766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name="Slide 5">
    <p:bg>
      <p:bgPr>
        <a:solidFill>
          <a:srgbClr val="000000"/>
        </a:solidFill>
        <a:effectLst/>
      </p:bgPr>
    </p:bg>
    <p:spTree>
      <p:nvGrpSpPr>
        <p:cNvPr id="1" name=""/>
        <p:cNvGrpSpPr/>
        <p:nvPr/>
      </p:nvGrpSpPr>
      <p:grpSpPr>
        <a:xfrm>
          <a:off x="0" y="0"/>
          <a:ext cx="0" cy="0"/>
          <a:chOff x="0" y="0"/>
          <a:chExt cx="0" cy="0"/>
        </a:xfrm>
      </p:grpSpPr>
      <p:sp>
        <p:nvSpPr>
          <p:cNvPr id="2" name="Text 0"/>
          <p:cNvSpPr/>
          <p:nvPr/>
        </p:nvSpPr>
        <p:spPr>
          <a:xfrm>
            <a:off x="108590" y="402255"/>
            <a:ext cx="11396361" cy="556171"/>
          </a:xfrm>
          <a:prstGeom prst="rect">
            <a:avLst/>
          </a:prstGeom>
          <a:noFill/>
          <a:ln>
            <a:miter lim="800000"/>
          </a:ln>
        </p:spPr>
        <p:txBody>
          <a:bodyPr wrap="square" lIns="0" tIns="0" rIns="0" bIns="0" rtlCol="0" anchor="t"/>
          <a:lstStyle/>
          <a:p>
            <a:pPr algn="ctr">
              <a:lnSpc>
                <a:spcPts val="4380"/>
              </a:lnSpc>
            </a:pPr>
            <a:r>
              <a:rPr lang="en-US" sz="3750" kern="0" spc="-225">
                <a:solidFill>
                  <a:srgbClr val="FFFFFF"/>
                </a:solidFill>
                <a:latin typeface="Inter SemiBold" pitchFamily="34" charset="0"/>
                <a:ea typeface="Inter SemiBold" pitchFamily="34" charset="-122"/>
                <a:cs typeface="Inter SemiBold" pitchFamily="34" charset="-120"/>
              </a:rPr>
              <a:t>Key Elements for "GFOA Aligned" Digital ADA Programs</a:t>
            </a:r>
            <a:endParaRPr lang="en-US"/>
          </a:p>
        </p:txBody>
      </p:sp>
      <p:sp>
        <p:nvSpPr>
          <p:cNvPr id="3" name="Text 1"/>
          <p:cNvSpPr/>
          <p:nvPr/>
        </p:nvSpPr>
        <p:spPr>
          <a:xfrm>
            <a:off x="428625" y="1043880"/>
            <a:ext cx="11334750" cy="290513"/>
          </a:xfrm>
          <a:prstGeom prst="rect">
            <a:avLst/>
          </a:prstGeom>
          <a:noFill/>
          <a:ln>
            <a:miter lim="800000"/>
          </a:ln>
        </p:spPr>
        <p:txBody>
          <a:bodyPr wrap="square" lIns="0" tIns="0" rIns="0" bIns="0" rtlCol="0" anchor="t"/>
          <a:lstStyle/>
          <a:p>
            <a:pPr algn="ctr">
              <a:lnSpc>
                <a:spcPts val="2289"/>
              </a:lnSpc>
              <a:spcBef>
                <a:spcPts val="838"/>
              </a:spcBef>
            </a:pPr>
            <a:r>
              <a:rPr lang="en-US" sz="1650" kern="0" spc="-33">
                <a:solidFill>
                  <a:srgbClr val="FFFFFF">
                    <a:alpha val="80000"/>
                  </a:srgbClr>
                </a:solidFill>
                <a:latin typeface="Inter Medium" pitchFamily="34" charset="0"/>
                <a:ea typeface="Inter Medium" pitchFamily="34" charset="-122"/>
                <a:cs typeface="Inter Medium" pitchFamily="34" charset="-120"/>
              </a:rPr>
              <a:t>Connecting Digital Accessibility to Sound Public Finance Governance</a:t>
            </a:r>
            <a:endParaRPr lang="en-US"/>
          </a:p>
        </p:txBody>
      </p:sp>
      <p:sp>
        <p:nvSpPr>
          <p:cNvPr id="4" name="Shape 2"/>
          <p:cNvSpPr/>
          <p:nvPr/>
        </p:nvSpPr>
        <p:spPr>
          <a:xfrm>
            <a:off x="476250" y="1743075"/>
            <a:ext cx="11239500" cy="693738"/>
          </a:xfrm>
          <a:prstGeom prst="roundRect">
            <a:avLst>
              <a:gd name="adj" fmla="val 13181"/>
            </a:avLst>
          </a:prstGeom>
          <a:solidFill>
            <a:srgbClr val="22AAEE"/>
          </a:solidFill>
          <a:ln>
            <a:miter lim="800000"/>
          </a:ln>
        </p:spPr>
        <p:txBody>
          <a:bodyPr/>
          <a:lstStyle/>
          <a:p>
            <a:endParaRPr lang="en-US"/>
          </a:p>
        </p:txBody>
      </p:sp>
      <p:sp>
        <p:nvSpPr>
          <p:cNvPr id="5" name="Text 3"/>
          <p:cNvSpPr/>
          <p:nvPr/>
        </p:nvSpPr>
        <p:spPr>
          <a:xfrm>
            <a:off x="3919108" y="1966268"/>
            <a:ext cx="4353783" cy="244673"/>
          </a:xfrm>
          <a:prstGeom prst="rect">
            <a:avLst/>
          </a:prstGeom>
          <a:noFill/>
          <a:ln>
            <a:miter lim="800000"/>
          </a:ln>
        </p:spPr>
        <p:txBody>
          <a:bodyPr wrap="square" lIns="0" tIns="0" rIns="0" bIns="0" rtlCol="0" anchor="ctr"/>
          <a:lstStyle/>
          <a:p>
            <a:pPr algn="ctr">
              <a:lnSpc>
                <a:spcPts val="1927"/>
              </a:lnSpc>
            </a:pPr>
            <a:r>
              <a:rPr lang="en-US" sz="1650" kern="0" spc="-99">
                <a:solidFill>
                  <a:srgbClr val="333333"/>
                </a:solidFill>
                <a:latin typeface="Inter SemiBold" pitchFamily="34" charset="0"/>
                <a:ea typeface="Inter SemiBold" pitchFamily="34" charset="-122"/>
                <a:cs typeface="Inter SemiBold" pitchFamily="34" charset="-120"/>
              </a:rPr>
              <a:t>Foundational Pillars for Digital ADA Compliance</a:t>
            </a:r>
            <a:endParaRPr lang="en-US"/>
          </a:p>
        </p:txBody>
      </p:sp>
      <p:sp>
        <p:nvSpPr>
          <p:cNvPr id="6" name="Shape 4"/>
          <p:cNvSpPr/>
          <p:nvPr/>
        </p:nvSpPr>
        <p:spPr>
          <a:xfrm>
            <a:off x="476250" y="2532063"/>
            <a:ext cx="2171700" cy="3849688"/>
          </a:xfrm>
          <a:prstGeom prst="roundRect">
            <a:avLst>
              <a:gd name="adj" fmla="val 4211"/>
            </a:avLst>
          </a:prstGeom>
          <a:solidFill>
            <a:srgbClr val="FEC088"/>
          </a:solidFill>
          <a:ln>
            <a:miter lim="800000"/>
          </a:ln>
        </p:spPr>
        <p:txBody>
          <a:bodyPr/>
          <a:lstStyle/>
          <a:p>
            <a:endParaRPr lang="en-US"/>
          </a:p>
        </p:txBody>
      </p:sp>
      <p:sp>
        <p:nvSpPr>
          <p:cNvPr id="7" name="Text 5"/>
          <p:cNvSpPr/>
          <p:nvPr/>
        </p:nvSpPr>
        <p:spPr>
          <a:xfrm>
            <a:off x="776288" y="3451225"/>
            <a:ext cx="1571625" cy="489347"/>
          </a:xfrm>
          <a:prstGeom prst="rect">
            <a:avLst/>
          </a:prstGeom>
          <a:noFill/>
          <a:ln>
            <a:miter lim="800000"/>
          </a:ln>
        </p:spPr>
        <p:txBody>
          <a:bodyPr wrap="square" lIns="0" tIns="0" rIns="0" bIns="0" rtlCol="0" anchor="ctr"/>
          <a:lstStyle/>
          <a:p>
            <a:pPr algn="ctr">
              <a:lnSpc>
                <a:spcPts val="1927"/>
              </a:lnSpc>
              <a:spcBef>
                <a:spcPts val="1287"/>
              </a:spcBef>
            </a:pPr>
            <a:r>
              <a:rPr lang="en-US" sz="1650" kern="0" spc="-99">
                <a:solidFill>
                  <a:srgbClr val="333333"/>
                </a:solidFill>
                <a:latin typeface="Inter SemiBold" pitchFamily="34" charset="0"/>
                <a:ea typeface="Inter SemiBold" pitchFamily="34" charset="-122"/>
                <a:cs typeface="Inter SemiBold" pitchFamily="34" charset="-120"/>
              </a:rPr>
              <a:t>Formal Policy</a:t>
            </a:r>
            <a:br>
              <a:rPr lang="en-US" sz="1650" kern="0" spc="-99">
                <a:solidFill>
                  <a:srgbClr val="333333"/>
                </a:solidFill>
                <a:latin typeface="Inter SemiBold" pitchFamily="34" charset="0"/>
                <a:ea typeface="Inter SemiBold" pitchFamily="34" charset="-122"/>
                <a:cs typeface="Inter SemiBold" pitchFamily="34" charset="-120"/>
              </a:rPr>
            </a:br>
            <a:r>
              <a:rPr lang="en-US" sz="1650" kern="0" spc="-99">
                <a:solidFill>
                  <a:srgbClr val="333333"/>
                </a:solidFill>
                <a:latin typeface="Inter SemiBold" pitchFamily="34" charset="0"/>
                <a:ea typeface="Inter SemiBold" pitchFamily="34" charset="-122"/>
                <a:cs typeface="Inter SemiBold" pitchFamily="34" charset="-120"/>
              </a:rPr>
              <a:t>Adoption</a:t>
            </a:r>
            <a:endParaRPr lang="en-US"/>
          </a:p>
        </p:txBody>
      </p:sp>
      <p:sp>
        <p:nvSpPr>
          <p:cNvPr id="8" name="Text 6"/>
          <p:cNvSpPr/>
          <p:nvPr/>
        </p:nvSpPr>
        <p:spPr>
          <a:xfrm>
            <a:off x="755898" y="4022279"/>
            <a:ext cx="1612405" cy="1849189"/>
          </a:xfrm>
          <a:prstGeom prst="rect">
            <a:avLst/>
          </a:prstGeom>
          <a:noFill/>
          <a:ln>
            <a:miter lim="800000"/>
          </a:ln>
        </p:spPr>
        <p:txBody>
          <a:bodyPr wrap="square" lIns="0" tIns="0" rIns="0" bIns="0" rtlCol="0" anchor="ctr"/>
          <a:lstStyle/>
          <a:p>
            <a:pPr algn="ctr">
              <a:lnSpc>
                <a:spcPts val="2080"/>
              </a:lnSpc>
              <a:spcBef>
                <a:spcPts val="631"/>
              </a:spcBef>
            </a:pPr>
            <a:r>
              <a:rPr lang="en-US" sz="1500" kern="0" spc="-30">
                <a:solidFill>
                  <a:srgbClr val="000000">
                    <a:alpha val="55000"/>
                  </a:srgbClr>
                </a:solidFill>
                <a:latin typeface="Inter Medium" pitchFamily="34" charset="0"/>
                <a:ea typeface="Inter Medium" pitchFamily="34" charset="-122"/>
                <a:cs typeface="Inter Medium" pitchFamily="34" charset="-120"/>
              </a:rPr>
              <a:t>Board-adopted</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policy specifying</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WCAG standards</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(e.g., 2.1 AA) for</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websites,</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documents, apps,</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and procurement.</a:t>
            </a:r>
            <a:endParaRPr lang="en-US"/>
          </a:p>
        </p:txBody>
      </p:sp>
      <p:pic>
        <p:nvPicPr>
          <p:cNvPr id="9" name="Image 0" descr="preencoded.png"/>
          <p:cNvPicPr>
            <a:picLocks noChangeAspect="1"/>
          </p:cNvPicPr>
          <p:nvPr/>
        </p:nvPicPr>
        <p:blipFill>
          <a:blip r:embed="rId3"/>
          <a:stretch>
            <a:fillRect/>
          </a:stretch>
        </p:blipFill>
        <p:spPr>
          <a:xfrm>
            <a:off x="1405833" y="2823118"/>
            <a:ext cx="323850" cy="457200"/>
          </a:xfrm>
          <a:prstGeom prst="rect">
            <a:avLst/>
          </a:prstGeom>
        </p:spPr>
      </p:pic>
      <p:sp>
        <p:nvSpPr>
          <p:cNvPr id="10" name="Shape 7"/>
          <p:cNvSpPr/>
          <p:nvPr/>
        </p:nvSpPr>
        <p:spPr>
          <a:xfrm>
            <a:off x="2743200" y="2532063"/>
            <a:ext cx="2171700" cy="3849688"/>
          </a:xfrm>
          <a:prstGeom prst="roundRect">
            <a:avLst>
              <a:gd name="adj" fmla="val 4211"/>
            </a:avLst>
          </a:prstGeom>
          <a:solidFill>
            <a:srgbClr val="FD864D"/>
          </a:solidFill>
          <a:ln>
            <a:miter lim="800000"/>
          </a:ln>
        </p:spPr>
        <p:txBody>
          <a:bodyPr/>
          <a:lstStyle/>
          <a:p>
            <a:endParaRPr lang="en-US"/>
          </a:p>
        </p:txBody>
      </p:sp>
      <p:sp>
        <p:nvSpPr>
          <p:cNvPr id="11" name="Text 8"/>
          <p:cNvSpPr/>
          <p:nvPr/>
        </p:nvSpPr>
        <p:spPr>
          <a:xfrm>
            <a:off x="3000375" y="3451225"/>
            <a:ext cx="1657350" cy="489347"/>
          </a:xfrm>
          <a:prstGeom prst="rect">
            <a:avLst/>
          </a:prstGeom>
          <a:noFill/>
          <a:ln>
            <a:miter lim="800000"/>
          </a:ln>
        </p:spPr>
        <p:txBody>
          <a:bodyPr wrap="square" lIns="0" tIns="0" rIns="0" bIns="0" rtlCol="0" anchor="ctr"/>
          <a:lstStyle/>
          <a:p>
            <a:pPr algn="ctr">
              <a:lnSpc>
                <a:spcPts val="1927"/>
              </a:lnSpc>
              <a:spcBef>
                <a:spcPts val="1287"/>
              </a:spcBef>
            </a:pPr>
            <a:r>
              <a:rPr lang="en-US" sz="1650" kern="0" spc="-99">
                <a:solidFill>
                  <a:srgbClr val="333333"/>
                </a:solidFill>
                <a:latin typeface="Inter SemiBold" pitchFamily="34" charset="0"/>
                <a:ea typeface="Inter SemiBold" pitchFamily="34" charset="-122"/>
                <a:cs typeface="Inter SemiBold" pitchFamily="34" charset="-120"/>
              </a:rPr>
              <a:t>Governance</a:t>
            </a:r>
            <a:br>
              <a:rPr lang="en-US" sz="1650" kern="0" spc="-99">
                <a:solidFill>
                  <a:srgbClr val="333333"/>
                </a:solidFill>
                <a:latin typeface="Inter SemiBold" pitchFamily="34" charset="0"/>
                <a:ea typeface="Inter SemiBold" pitchFamily="34" charset="-122"/>
                <a:cs typeface="Inter SemiBold" pitchFamily="34" charset="-120"/>
              </a:rPr>
            </a:br>
            <a:r>
              <a:rPr lang="en-US" sz="1650" kern="0" spc="-99">
                <a:solidFill>
                  <a:srgbClr val="333333"/>
                </a:solidFill>
                <a:latin typeface="Inter SemiBold" pitchFamily="34" charset="0"/>
                <a:ea typeface="Inter SemiBold" pitchFamily="34" charset="-122"/>
                <a:cs typeface="Inter SemiBold" pitchFamily="34" charset="-120"/>
              </a:rPr>
              <a:t>Structure</a:t>
            </a:r>
            <a:endParaRPr lang="en-US"/>
          </a:p>
        </p:txBody>
      </p:sp>
      <p:sp>
        <p:nvSpPr>
          <p:cNvPr id="12" name="Text 9"/>
          <p:cNvSpPr/>
          <p:nvPr/>
        </p:nvSpPr>
        <p:spPr>
          <a:xfrm>
            <a:off x="2974733" y="4022279"/>
            <a:ext cx="1708634" cy="1585020"/>
          </a:xfrm>
          <a:prstGeom prst="rect">
            <a:avLst/>
          </a:prstGeom>
          <a:noFill/>
          <a:ln>
            <a:miter lim="800000"/>
          </a:ln>
        </p:spPr>
        <p:txBody>
          <a:bodyPr wrap="square" lIns="0" tIns="0" rIns="0" bIns="0" rtlCol="0" anchor="ctr"/>
          <a:lstStyle/>
          <a:p>
            <a:pPr algn="ctr">
              <a:lnSpc>
                <a:spcPts val="2080"/>
              </a:lnSpc>
              <a:spcBef>
                <a:spcPts val="631"/>
              </a:spcBef>
            </a:pPr>
            <a:r>
              <a:rPr lang="en-US" sz="1500" kern="0" spc="-30">
                <a:solidFill>
                  <a:srgbClr val="000000">
                    <a:alpha val="55000"/>
                  </a:srgbClr>
                </a:solidFill>
                <a:latin typeface="Inter Medium" pitchFamily="34" charset="0"/>
                <a:ea typeface="Inter Medium" pitchFamily="34" charset="-122"/>
                <a:cs typeface="Inter Medium" pitchFamily="34" charset="-120"/>
              </a:rPr>
              <a:t>Designated ADA</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Coordinator, IT</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involvement,</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content liaisons,</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and a formal</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grievance process.</a:t>
            </a:r>
            <a:endParaRPr lang="en-US"/>
          </a:p>
        </p:txBody>
      </p:sp>
      <p:pic>
        <p:nvPicPr>
          <p:cNvPr id="13" name="Image 1" descr="preencoded.png"/>
          <p:cNvPicPr>
            <a:picLocks noChangeAspect="1"/>
          </p:cNvPicPr>
          <p:nvPr/>
        </p:nvPicPr>
        <p:blipFill>
          <a:blip r:embed="rId4"/>
          <a:stretch>
            <a:fillRect/>
          </a:stretch>
        </p:blipFill>
        <p:spPr>
          <a:xfrm>
            <a:off x="3611388" y="2828704"/>
            <a:ext cx="438150" cy="428625"/>
          </a:xfrm>
          <a:prstGeom prst="rect">
            <a:avLst/>
          </a:prstGeom>
        </p:spPr>
      </p:pic>
      <p:sp>
        <p:nvSpPr>
          <p:cNvPr id="14" name="Shape 10"/>
          <p:cNvSpPr/>
          <p:nvPr/>
        </p:nvSpPr>
        <p:spPr>
          <a:xfrm>
            <a:off x="5010150" y="2532063"/>
            <a:ext cx="2171700" cy="3849688"/>
          </a:xfrm>
          <a:prstGeom prst="roundRect">
            <a:avLst>
              <a:gd name="adj" fmla="val 4211"/>
            </a:avLst>
          </a:prstGeom>
          <a:solidFill>
            <a:srgbClr val="FF8000"/>
          </a:solidFill>
          <a:ln>
            <a:miter lim="800000"/>
          </a:ln>
        </p:spPr>
        <p:txBody>
          <a:bodyPr/>
          <a:lstStyle/>
          <a:p>
            <a:endParaRPr lang="en-US"/>
          </a:p>
        </p:txBody>
      </p:sp>
      <p:sp>
        <p:nvSpPr>
          <p:cNvPr id="15" name="Text 11"/>
          <p:cNvSpPr/>
          <p:nvPr/>
        </p:nvSpPr>
        <p:spPr>
          <a:xfrm>
            <a:off x="5285676" y="3451225"/>
            <a:ext cx="1620647" cy="489347"/>
          </a:xfrm>
          <a:prstGeom prst="rect">
            <a:avLst/>
          </a:prstGeom>
          <a:noFill/>
          <a:ln>
            <a:miter lim="800000"/>
          </a:ln>
        </p:spPr>
        <p:txBody>
          <a:bodyPr wrap="square" lIns="0" tIns="0" rIns="0" bIns="0" rtlCol="0" anchor="ctr"/>
          <a:lstStyle/>
          <a:p>
            <a:pPr algn="ctr">
              <a:lnSpc>
                <a:spcPts val="1927"/>
              </a:lnSpc>
              <a:spcBef>
                <a:spcPts val="1287"/>
              </a:spcBef>
            </a:pPr>
            <a:r>
              <a:rPr lang="en-US" sz="1650" kern="0" spc="-99">
                <a:solidFill>
                  <a:srgbClr val="333333"/>
                </a:solidFill>
                <a:latin typeface="Inter SemiBold" pitchFamily="34" charset="0"/>
                <a:ea typeface="Inter SemiBold" pitchFamily="34" charset="-122"/>
                <a:cs typeface="Inter SemiBold" pitchFamily="34" charset="-120"/>
              </a:rPr>
              <a:t>Multi-Year</a:t>
            </a:r>
            <a:br>
              <a:rPr lang="en-US" sz="1650" kern="0" spc="-99">
                <a:solidFill>
                  <a:srgbClr val="333333"/>
                </a:solidFill>
                <a:latin typeface="Inter SemiBold" pitchFamily="34" charset="0"/>
                <a:ea typeface="Inter SemiBold" pitchFamily="34" charset="-122"/>
                <a:cs typeface="Inter SemiBold" pitchFamily="34" charset="-120"/>
              </a:rPr>
            </a:br>
            <a:r>
              <a:rPr lang="en-US" sz="1650" kern="0" spc="-99">
                <a:solidFill>
                  <a:srgbClr val="333333"/>
                </a:solidFill>
                <a:latin typeface="Inter SemiBold" pitchFamily="34" charset="0"/>
                <a:ea typeface="Inter SemiBold" pitchFamily="34" charset="-122"/>
                <a:cs typeface="Inter SemiBold" pitchFamily="34" charset="-120"/>
              </a:rPr>
              <a:t>Remediation Plan</a:t>
            </a:r>
            <a:endParaRPr lang="en-US"/>
          </a:p>
        </p:txBody>
      </p:sp>
      <p:sp>
        <p:nvSpPr>
          <p:cNvPr id="16" name="Text 12"/>
          <p:cNvSpPr/>
          <p:nvPr/>
        </p:nvSpPr>
        <p:spPr>
          <a:xfrm>
            <a:off x="5285750" y="4022279"/>
            <a:ext cx="1620500" cy="1585020"/>
          </a:xfrm>
          <a:prstGeom prst="rect">
            <a:avLst/>
          </a:prstGeom>
          <a:noFill/>
          <a:ln>
            <a:miter lim="800000"/>
          </a:ln>
        </p:spPr>
        <p:txBody>
          <a:bodyPr wrap="square" lIns="0" tIns="0" rIns="0" bIns="0" rtlCol="0" anchor="ctr"/>
          <a:lstStyle/>
          <a:p>
            <a:pPr algn="ctr">
              <a:lnSpc>
                <a:spcPts val="2080"/>
              </a:lnSpc>
              <a:spcBef>
                <a:spcPts val="631"/>
              </a:spcBef>
            </a:pPr>
            <a:r>
              <a:rPr lang="en-US" sz="1500" kern="0" spc="-30">
                <a:solidFill>
                  <a:srgbClr val="000000">
                    <a:alpha val="55000"/>
                  </a:srgbClr>
                </a:solidFill>
                <a:latin typeface="Inter Medium" pitchFamily="34" charset="0"/>
                <a:ea typeface="Inter Medium" pitchFamily="34" charset="-122"/>
                <a:cs typeface="Inter Medium" pitchFamily="34" charset="-120"/>
              </a:rPr>
              <a:t>Website audits,</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prioritized phased</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remediation</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aligned with IT</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capital plans, and</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budget allocation.</a:t>
            </a:r>
            <a:endParaRPr lang="en-US"/>
          </a:p>
        </p:txBody>
      </p:sp>
      <p:pic>
        <p:nvPicPr>
          <p:cNvPr id="17" name="Image 2" descr="preencoded.png"/>
          <p:cNvPicPr>
            <a:picLocks noChangeAspect="1"/>
          </p:cNvPicPr>
          <p:nvPr/>
        </p:nvPicPr>
        <p:blipFill>
          <a:blip r:embed="rId5"/>
          <a:stretch>
            <a:fillRect/>
          </a:stretch>
        </p:blipFill>
        <p:spPr>
          <a:xfrm>
            <a:off x="5934149" y="2828705"/>
            <a:ext cx="323850" cy="428625"/>
          </a:xfrm>
          <a:prstGeom prst="rect">
            <a:avLst/>
          </a:prstGeom>
        </p:spPr>
      </p:pic>
      <p:sp>
        <p:nvSpPr>
          <p:cNvPr id="18" name="Shape 13"/>
          <p:cNvSpPr/>
          <p:nvPr/>
        </p:nvSpPr>
        <p:spPr>
          <a:xfrm>
            <a:off x="7277100" y="2532063"/>
            <a:ext cx="2171700" cy="3849688"/>
          </a:xfrm>
          <a:prstGeom prst="roundRect">
            <a:avLst>
              <a:gd name="adj" fmla="val 4211"/>
            </a:avLst>
          </a:prstGeom>
          <a:solidFill>
            <a:srgbClr val="FF797A"/>
          </a:solidFill>
          <a:ln>
            <a:miter lim="800000"/>
          </a:ln>
        </p:spPr>
        <p:txBody>
          <a:bodyPr/>
          <a:lstStyle/>
          <a:p>
            <a:endParaRPr lang="en-US"/>
          </a:p>
        </p:txBody>
      </p:sp>
      <p:sp>
        <p:nvSpPr>
          <p:cNvPr id="19" name="Text 14"/>
          <p:cNvSpPr/>
          <p:nvPr/>
        </p:nvSpPr>
        <p:spPr>
          <a:xfrm>
            <a:off x="7567613" y="3451225"/>
            <a:ext cx="1590675" cy="489347"/>
          </a:xfrm>
          <a:prstGeom prst="rect">
            <a:avLst/>
          </a:prstGeom>
          <a:noFill/>
          <a:ln>
            <a:miter lim="800000"/>
          </a:ln>
        </p:spPr>
        <p:txBody>
          <a:bodyPr wrap="square" lIns="0" tIns="0" rIns="0" bIns="0" rtlCol="0" anchor="ctr"/>
          <a:lstStyle/>
          <a:p>
            <a:pPr algn="ctr">
              <a:lnSpc>
                <a:spcPts val="1927"/>
              </a:lnSpc>
              <a:spcBef>
                <a:spcPts val="1287"/>
              </a:spcBef>
            </a:pPr>
            <a:r>
              <a:rPr lang="en-US" sz="1650" kern="0" spc="-99">
                <a:solidFill>
                  <a:srgbClr val="333333"/>
                </a:solidFill>
                <a:latin typeface="Inter SemiBold" pitchFamily="34" charset="0"/>
                <a:ea typeface="Inter SemiBold" pitchFamily="34" charset="-122"/>
                <a:cs typeface="Inter SemiBold" pitchFamily="34" charset="-120"/>
              </a:rPr>
              <a:t>Procurement</a:t>
            </a:r>
            <a:br>
              <a:rPr lang="en-US" sz="1650" kern="0" spc="-99">
                <a:solidFill>
                  <a:srgbClr val="333333"/>
                </a:solidFill>
                <a:latin typeface="Inter SemiBold" pitchFamily="34" charset="0"/>
                <a:ea typeface="Inter SemiBold" pitchFamily="34" charset="-122"/>
                <a:cs typeface="Inter SemiBold" pitchFamily="34" charset="-120"/>
              </a:rPr>
            </a:br>
            <a:r>
              <a:rPr lang="en-US" sz="1650" kern="0" spc="-99">
                <a:solidFill>
                  <a:srgbClr val="333333"/>
                </a:solidFill>
                <a:latin typeface="Inter SemiBold" pitchFamily="34" charset="0"/>
                <a:ea typeface="Inter SemiBold" pitchFamily="34" charset="-122"/>
                <a:cs typeface="Inter SemiBold" pitchFamily="34" charset="-120"/>
              </a:rPr>
              <a:t>Controls</a:t>
            </a:r>
            <a:endParaRPr lang="en-US"/>
          </a:p>
        </p:txBody>
      </p:sp>
      <p:sp>
        <p:nvSpPr>
          <p:cNvPr id="20" name="Text 15"/>
          <p:cNvSpPr/>
          <p:nvPr/>
        </p:nvSpPr>
        <p:spPr>
          <a:xfrm>
            <a:off x="7544557" y="4022279"/>
            <a:ext cx="1636786" cy="1849189"/>
          </a:xfrm>
          <a:prstGeom prst="rect">
            <a:avLst/>
          </a:prstGeom>
          <a:noFill/>
          <a:ln>
            <a:miter lim="800000"/>
          </a:ln>
        </p:spPr>
        <p:txBody>
          <a:bodyPr wrap="square" lIns="0" tIns="0" rIns="0" bIns="0" rtlCol="0" anchor="ctr"/>
          <a:lstStyle/>
          <a:p>
            <a:pPr algn="ctr">
              <a:lnSpc>
                <a:spcPts val="2080"/>
              </a:lnSpc>
              <a:spcBef>
                <a:spcPts val="631"/>
              </a:spcBef>
            </a:pPr>
            <a:r>
              <a:rPr lang="en-US" sz="1500" kern="0" spc="-30">
                <a:solidFill>
                  <a:srgbClr val="000000">
                    <a:alpha val="55000"/>
                  </a:srgbClr>
                </a:solidFill>
                <a:latin typeface="Inter Medium" pitchFamily="34" charset="0"/>
                <a:ea typeface="Inter Medium" pitchFamily="34" charset="-122"/>
                <a:cs typeface="Inter Medium" pitchFamily="34" charset="-120"/>
              </a:rPr>
              <a:t>Accessibility</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clauses in RFPs,</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vendor VPAT</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requirements, and</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pre-launch</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accessibility</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testing.</a:t>
            </a:r>
            <a:endParaRPr lang="en-US"/>
          </a:p>
        </p:txBody>
      </p:sp>
      <p:pic>
        <p:nvPicPr>
          <p:cNvPr id="21" name="Image 3" descr="preencoded.png"/>
          <p:cNvPicPr>
            <a:picLocks noChangeAspect="1"/>
          </p:cNvPicPr>
          <p:nvPr/>
        </p:nvPicPr>
        <p:blipFill>
          <a:blip r:embed="rId6"/>
          <a:stretch>
            <a:fillRect/>
          </a:stretch>
        </p:blipFill>
        <p:spPr>
          <a:xfrm>
            <a:off x="8195514" y="2873349"/>
            <a:ext cx="342900" cy="352425"/>
          </a:xfrm>
          <a:prstGeom prst="rect">
            <a:avLst/>
          </a:prstGeom>
        </p:spPr>
      </p:pic>
      <p:sp>
        <p:nvSpPr>
          <p:cNvPr id="22" name="Shape 16"/>
          <p:cNvSpPr/>
          <p:nvPr/>
        </p:nvSpPr>
        <p:spPr>
          <a:xfrm>
            <a:off x="9544050" y="2532063"/>
            <a:ext cx="2171700" cy="3849688"/>
          </a:xfrm>
          <a:prstGeom prst="roundRect">
            <a:avLst>
              <a:gd name="adj" fmla="val 4211"/>
            </a:avLst>
          </a:prstGeom>
          <a:solidFill>
            <a:srgbClr val="FFD9AD"/>
          </a:solidFill>
          <a:ln>
            <a:miter lim="800000"/>
          </a:ln>
        </p:spPr>
        <p:txBody>
          <a:bodyPr/>
          <a:lstStyle/>
          <a:p>
            <a:endParaRPr lang="en-US"/>
          </a:p>
        </p:txBody>
      </p:sp>
      <p:sp>
        <p:nvSpPr>
          <p:cNvPr id="23" name="Text 17"/>
          <p:cNvSpPr/>
          <p:nvPr/>
        </p:nvSpPr>
        <p:spPr>
          <a:xfrm>
            <a:off x="9782175" y="3451225"/>
            <a:ext cx="1695450" cy="734020"/>
          </a:xfrm>
          <a:prstGeom prst="rect">
            <a:avLst/>
          </a:prstGeom>
          <a:noFill/>
          <a:ln>
            <a:miter lim="800000"/>
          </a:ln>
        </p:spPr>
        <p:txBody>
          <a:bodyPr wrap="square" lIns="0" tIns="0" rIns="0" bIns="0" rtlCol="0" anchor="ctr"/>
          <a:lstStyle/>
          <a:p>
            <a:pPr algn="ctr">
              <a:lnSpc>
                <a:spcPts val="1927"/>
              </a:lnSpc>
              <a:spcBef>
                <a:spcPts val="1287"/>
              </a:spcBef>
            </a:pPr>
            <a:r>
              <a:rPr lang="en-US" sz="1650" kern="0" spc="-99">
                <a:solidFill>
                  <a:srgbClr val="333333"/>
                </a:solidFill>
                <a:latin typeface="Inter SemiBold" pitchFamily="34" charset="0"/>
                <a:ea typeface="Inter SemiBold" pitchFamily="34" charset="-122"/>
                <a:cs typeface="Inter SemiBold" pitchFamily="34" charset="-120"/>
              </a:rPr>
              <a:t>Ongoing</a:t>
            </a:r>
            <a:br>
              <a:rPr lang="en-US" sz="1650" kern="0" spc="-99">
                <a:solidFill>
                  <a:srgbClr val="333333"/>
                </a:solidFill>
                <a:latin typeface="Inter SemiBold" pitchFamily="34" charset="0"/>
                <a:ea typeface="Inter SemiBold" pitchFamily="34" charset="-122"/>
                <a:cs typeface="Inter SemiBold" pitchFamily="34" charset="-120"/>
              </a:rPr>
            </a:br>
            <a:r>
              <a:rPr lang="en-US" sz="1650" kern="0" spc="-99">
                <a:solidFill>
                  <a:srgbClr val="333333"/>
                </a:solidFill>
                <a:latin typeface="Inter SemiBold" pitchFamily="34" charset="0"/>
                <a:ea typeface="Inter SemiBold" pitchFamily="34" charset="-122"/>
                <a:cs typeface="Inter SemiBold" pitchFamily="34" charset="-120"/>
              </a:rPr>
              <a:t>Monitoring &amp;</a:t>
            </a:r>
            <a:br>
              <a:rPr lang="en-US" sz="1650" kern="0" spc="-99">
                <a:solidFill>
                  <a:srgbClr val="333333"/>
                </a:solidFill>
                <a:latin typeface="Inter SemiBold" pitchFamily="34" charset="0"/>
                <a:ea typeface="Inter SemiBold" pitchFamily="34" charset="-122"/>
                <a:cs typeface="Inter SemiBold" pitchFamily="34" charset="-120"/>
              </a:rPr>
            </a:br>
            <a:r>
              <a:rPr lang="en-US" sz="1650" kern="0" spc="-99">
                <a:solidFill>
                  <a:srgbClr val="333333"/>
                </a:solidFill>
                <a:latin typeface="Inter SemiBold" pitchFamily="34" charset="0"/>
                <a:ea typeface="Inter SemiBold" pitchFamily="34" charset="-122"/>
                <a:cs typeface="Inter SemiBold" pitchFamily="34" charset="-120"/>
              </a:rPr>
              <a:t>Training</a:t>
            </a:r>
            <a:endParaRPr lang="en-US"/>
          </a:p>
        </p:txBody>
      </p:sp>
      <p:sp>
        <p:nvSpPr>
          <p:cNvPr id="24" name="Text 18"/>
          <p:cNvSpPr/>
          <p:nvPr/>
        </p:nvSpPr>
        <p:spPr>
          <a:xfrm>
            <a:off x="9754849" y="4266952"/>
            <a:ext cx="1750102" cy="1320850"/>
          </a:xfrm>
          <a:prstGeom prst="rect">
            <a:avLst/>
          </a:prstGeom>
          <a:noFill/>
          <a:ln>
            <a:miter lim="800000"/>
          </a:ln>
        </p:spPr>
        <p:txBody>
          <a:bodyPr wrap="square" lIns="0" tIns="0" rIns="0" bIns="0" rtlCol="0" anchor="ctr"/>
          <a:lstStyle/>
          <a:p>
            <a:pPr algn="ctr">
              <a:lnSpc>
                <a:spcPts val="2080"/>
              </a:lnSpc>
              <a:spcBef>
                <a:spcPts val="631"/>
              </a:spcBef>
            </a:pPr>
            <a:r>
              <a:rPr lang="en-US" sz="1500" kern="0" spc="-30">
                <a:solidFill>
                  <a:srgbClr val="000000">
                    <a:alpha val="55000"/>
                  </a:srgbClr>
                </a:solidFill>
                <a:latin typeface="Inter Medium" pitchFamily="34" charset="0"/>
                <a:ea typeface="Inter Medium" pitchFamily="34" charset="-122"/>
                <a:cs typeface="Inter Medium" pitchFamily="34" charset="-120"/>
              </a:rPr>
              <a:t>Annual audits, staff</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training, automated</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scanning tools, and</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transparent public</a:t>
            </a:r>
            <a:br>
              <a:rPr lang="en-US" sz="1500" kern="0" spc="-30">
                <a:solidFill>
                  <a:srgbClr val="000000">
                    <a:alpha val="55000"/>
                  </a:srgbClr>
                </a:solidFill>
                <a:latin typeface="Inter Medium" pitchFamily="34" charset="0"/>
                <a:ea typeface="Inter Medium" pitchFamily="34" charset="-122"/>
                <a:cs typeface="Inter Medium" pitchFamily="34" charset="-120"/>
              </a:rPr>
            </a:br>
            <a:r>
              <a:rPr lang="en-US" sz="1500" kern="0" spc="-30">
                <a:solidFill>
                  <a:srgbClr val="000000">
                    <a:alpha val="55000"/>
                  </a:srgbClr>
                </a:solidFill>
                <a:latin typeface="Inter Medium" pitchFamily="34" charset="0"/>
                <a:ea typeface="Inter Medium" pitchFamily="34" charset="-122"/>
                <a:cs typeface="Inter Medium" pitchFamily="34" charset="-120"/>
              </a:rPr>
              <a:t>reporting.</a:t>
            </a:r>
            <a:endParaRPr lang="en-US"/>
          </a:p>
        </p:txBody>
      </p:sp>
      <p:pic>
        <p:nvPicPr>
          <p:cNvPr id="25" name="Image 4" descr="preencoded.png"/>
          <p:cNvPicPr>
            <a:picLocks noChangeAspect="1"/>
          </p:cNvPicPr>
          <p:nvPr/>
        </p:nvPicPr>
        <p:blipFill>
          <a:blip r:embed="rId7"/>
          <a:stretch>
            <a:fillRect/>
          </a:stretch>
        </p:blipFill>
        <p:spPr>
          <a:xfrm>
            <a:off x="10481514" y="2836460"/>
            <a:ext cx="285750" cy="409575"/>
          </a:xfrm>
          <a:prstGeom prst="rect">
            <a:avLst/>
          </a:prstGeom>
        </p:spPr>
      </p:pic>
      <p:pic>
        <p:nvPicPr>
          <p:cNvPr id="27" name="Picture 26">
            <a:extLst>
              <a:ext uri="{FF2B5EF4-FFF2-40B4-BE49-F238E27FC236}">
                <a16:creationId xmlns:a16="http://schemas.microsoft.com/office/drawing/2014/main" id="{4A2EAD21-95A0-FFD6-54B6-8AED6942B0FB}"/>
              </a:ext>
            </a:extLst>
          </p:cNvPr>
          <p:cNvPicPr>
            <a:picLocks noChangeAspect="1"/>
          </p:cNvPicPr>
          <p:nvPr/>
        </p:nvPicPr>
        <p:blipFill>
          <a:blip r:embed="rId8"/>
          <a:stretch>
            <a:fillRect/>
          </a:stretch>
        </p:blipFill>
        <p:spPr>
          <a:xfrm>
            <a:off x="10787063" y="108260"/>
            <a:ext cx="1267002" cy="609685"/>
          </a:xfrm>
          <a:prstGeom prst="rect">
            <a:avLst/>
          </a:prstGeom>
        </p:spPr>
      </p:pic>
    </p:spTree>
    <p:extLst>
      <p:ext uri="{BB962C8B-B14F-4D97-AF65-F5344CB8AC3E}">
        <p14:creationId xmlns:p14="http://schemas.microsoft.com/office/powerpoint/2010/main" val="1165768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6">
    <p:bg>
      <p:bgPr>
        <a:solidFill>
          <a:srgbClr val="000000"/>
        </a:solidFill>
        <a:effectLst/>
      </p:bgPr>
    </p:bg>
    <p:spTree>
      <p:nvGrpSpPr>
        <p:cNvPr id="1" name=""/>
        <p:cNvGrpSpPr/>
        <p:nvPr/>
      </p:nvGrpSpPr>
      <p:grpSpPr>
        <a:xfrm>
          <a:off x="0" y="0"/>
          <a:ext cx="0" cy="0"/>
          <a:chOff x="0" y="0"/>
          <a:chExt cx="0" cy="0"/>
        </a:xfrm>
      </p:grpSpPr>
      <p:sp>
        <p:nvSpPr>
          <p:cNvPr id="2" name="Text 0"/>
          <p:cNvSpPr/>
          <p:nvPr/>
        </p:nvSpPr>
        <p:spPr>
          <a:xfrm>
            <a:off x="428625" y="194048"/>
            <a:ext cx="11334750" cy="556171"/>
          </a:xfrm>
          <a:prstGeom prst="rect">
            <a:avLst/>
          </a:prstGeom>
          <a:noFill/>
          <a:ln>
            <a:miter lim="800000"/>
          </a:ln>
        </p:spPr>
        <p:txBody>
          <a:bodyPr wrap="square" lIns="0" tIns="0" rIns="0" bIns="0" rtlCol="0" anchor="t"/>
          <a:lstStyle/>
          <a:p>
            <a:pPr algn="ctr">
              <a:lnSpc>
                <a:spcPts val="4380"/>
              </a:lnSpc>
            </a:pPr>
            <a:r>
              <a:rPr lang="en-US" sz="3750" kern="0" spc="-225">
                <a:solidFill>
                  <a:srgbClr val="FFFFFF"/>
                </a:solidFill>
                <a:ea typeface="Inter SemiBold" pitchFamily="34" charset="-122"/>
                <a:cs typeface="Inter SemiBold" pitchFamily="34" charset="-120"/>
              </a:rPr>
              <a:t>Building a Culture of Accessibility</a:t>
            </a:r>
            <a:endParaRPr lang="en-US"/>
          </a:p>
        </p:txBody>
      </p:sp>
      <p:sp>
        <p:nvSpPr>
          <p:cNvPr id="6" name="Text 3"/>
          <p:cNvSpPr/>
          <p:nvPr/>
        </p:nvSpPr>
        <p:spPr>
          <a:xfrm>
            <a:off x="5429250" y="1643655"/>
            <a:ext cx="6424470" cy="4762799"/>
          </a:xfrm>
          <a:prstGeom prst="rect">
            <a:avLst/>
          </a:prstGeom>
          <a:noFill/>
          <a:ln>
            <a:miter lim="800000"/>
          </a:ln>
        </p:spPr>
        <p:txBody>
          <a:bodyPr wrap="square" lIns="0" tIns="0" rIns="0" bIns="0" rtlCol="0" anchor="t"/>
          <a:lstStyle/>
          <a:p>
            <a:pPr marL="241300" indent="-241300" algn="l">
              <a:lnSpc>
                <a:spcPts val="2278"/>
              </a:lnSpc>
              <a:buSzPct val="100000"/>
              <a:buChar char="•"/>
            </a:pPr>
            <a:r>
              <a:rPr lang="en-US" sz="2000" kern="0" spc="-117">
                <a:solidFill>
                  <a:srgbClr val="FFFFFF"/>
                </a:solidFill>
                <a:ea typeface="Inter SemiBold" pitchFamily="34" charset="-122"/>
                <a:cs typeface="Inter SemiBold" pitchFamily="34" charset="-120"/>
              </a:rPr>
              <a:t>Dedicated Responsibility</a:t>
            </a:r>
            <a:endParaRPr lang="en-US" sz="2000"/>
          </a:p>
          <a:p>
            <a:pPr marL="241300" lvl="1" indent="0" algn="l">
              <a:lnSpc>
                <a:spcPts val="2080"/>
              </a:lnSpc>
              <a:spcBef>
                <a:spcPts val="415"/>
              </a:spcBef>
              <a:buNone/>
            </a:pPr>
            <a:r>
              <a:rPr lang="en-US" sz="2000" kern="0" spc="-30">
                <a:solidFill>
                  <a:srgbClr val="FFFFFF">
                    <a:alpha val="80000"/>
                  </a:srgbClr>
                </a:solidFill>
                <a:ea typeface="Inter Medium" pitchFamily="34" charset="-122"/>
                <a:cs typeface="Inter Medium" pitchFamily="34" charset="-120"/>
              </a:rPr>
              <a:t>Assign a core team or point person to champion and oversee digital accessibility initiatives.</a:t>
            </a:r>
            <a:endParaRPr lang="en-US" sz="2000"/>
          </a:p>
          <a:p>
            <a:pPr marL="241300" indent="-241300" algn="l">
              <a:lnSpc>
                <a:spcPts val="2278"/>
              </a:lnSpc>
              <a:spcBef>
                <a:spcPts val="2045"/>
              </a:spcBef>
              <a:buSzPct val="100000"/>
              <a:buChar char="•"/>
            </a:pPr>
            <a:r>
              <a:rPr lang="en-US" sz="2000" kern="0" spc="-117">
                <a:solidFill>
                  <a:srgbClr val="FFFFFF"/>
                </a:solidFill>
                <a:ea typeface="Inter SemiBold" pitchFamily="34" charset="-122"/>
                <a:cs typeface="Inter SemiBold" pitchFamily="34" charset="-120"/>
              </a:rPr>
              <a:t>Clear Policies &amp; Procedures</a:t>
            </a:r>
            <a:endParaRPr lang="en-US" sz="2000"/>
          </a:p>
          <a:p>
            <a:pPr marL="241300" lvl="1" indent="0" algn="l">
              <a:lnSpc>
                <a:spcPts val="2080"/>
              </a:lnSpc>
              <a:spcBef>
                <a:spcPts val="415"/>
              </a:spcBef>
              <a:buNone/>
            </a:pPr>
            <a:r>
              <a:rPr lang="en-US" sz="2000" kern="0" spc="-30">
                <a:solidFill>
                  <a:srgbClr val="FFFFFF">
                    <a:alpha val="80000"/>
                  </a:srgbClr>
                </a:solidFill>
                <a:ea typeface="Inter Medium" pitchFamily="34" charset="-122"/>
                <a:cs typeface="Inter Medium" pitchFamily="34" charset="-120"/>
              </a:rPr>
              <a:t>Develop comprehensive guidelines for content creation, design, development, and procurement to ensure accessibility standards.</a:t>
            </a:r>
            <a:endParaRPr lang="en-US" sz="2000"/>
          </a:p>
          <a:p>
            <a:pPr marL="241300" indent="-241300" algn="l">
              <a:lnSpc>
                <a:spcPts val="2278"/>
              </a:lnSpc>
              <a:spcBef>
                <a:spcPts val="2045"/>
              </a:spcBef>
              <a:buSzPct val="100000"/>
              <a:buChar char="•"/>
            </a:pPr>
            <a:r>
              <a:rPr lang="en-US" sz="2000" kern="0" spc="-117">
                <a:solidFill>
                  <a:srgbClr val="FFFFFF"/>
                </a:solidFill>
                <a:ea typeface="Inter SemiBold" pitchFamily="34" charset="-122"/>
                <a:cs typeface="Inter SemiBold" pitchFamily="34" charset="-120"/>
              </a:rPr>
              <a:t>Regular Audits &amp; Assessments</a:t>
            </a:r>
            <a:endParaRPr lang="en-US" sz="2000"/>
          </a:p>
          <a:p>
            <a:pPr marL="241300" lvl="1" indent="0" algn="l">
              <a:lnSpc>
                <a:spcPts val="2080"/>
              </a:lnSpc>
              <a:spcBef>
                <a:spcPts val="415"/>
              </a:spcBef>
              <a:buNone/>
            </a:pPr>
            <a:r>
              <a:rPr lang="en-US" sz="2000" kern="0" spc="-30">
                <a:solidFill>
                  <a:srgbClr val="FFFFFF">
                    <a:alpha val="80000"/>
                  </a:srgbClr>
                </a:solidFill>
                <a:ea typeface="Inter Medium" pitchFamily="34" charset="-122"/>
                <a:cs typeface="Inter Medium" pitchFamily="34" charset="-120"/>
              </a:rPr>
              <a:t>Systematically audit digital assets to identify and proactively remediate accessibility barriers and compliance gaps.</a:t>
            </a:r>
            <a:endParaRPr lang="en-US" sz="2000"/>
          </a:p>
          <a:p>
            <a:pPr marL="241300" indent="-241300" algn="l">
              <a:lnSpc>
                <a:spcPts val="2278"/>
              </a:lnSpc>
              <a:spcBef>
                <a:spcPts val="2045"/>
              </a:spcBef>
              <a:buSzPct val="100000"/>
              <a:buChar char="•"/>
            </a:pPr>
            <a:r>
              <a:rPr lang="en-US" sz="2000" kern="0" spc="-117">
                <a:solidFill>
                  <a:srgbClr val="FFFFFF"/>
                </a:solidFill>
                <a:ea typeface="Inter SemiBold" pitchFamily="34" charset="-122"/>
                <a:cs typeface="Inter SemiBold" pitchFamily="34" charset="-120"/>
              </a:rPr>
              <a:t>Continuous Training &amp; Education</a:t>
            </a:r>
            <a:endParaRPr lang="en-US" sz="2000"/>
          </a:p>
          <a:p>
            <a:pPr marL="241300" lvl="1" indent="0" algn="l">
              <a:lnSpc>
                <a:spcPts val="2080"/>
              </a:lnSpc>
              <a:spcBef>
                <a:spcPts val="415"/>
              </a:spcBef>
              <a:buNone/>
            </a:pPr>
            <a:r>
              <a:rPr lang="en-US" sz="2000" kern="0" spc="-30">
                <a:solidFill>
                  <a:srgbClr val="FFFFFF">
                    <a:alpha val="80000"/>
                  </a:srgbClr>
                </a:solidFill>
                <a:ea typeface="Inter Medium" pitchFamily="34" charset="-122"/>
                <a:cs typeface="Inter Medium" pitchFamily="34" charset="-120"/>
              </a:rPr>
              <a:t>Implement ongoing training programs to empower teams with the knowledge to create and maintain accessible digital experiences.</a:t>
            </a:r>
            <a:endParaRPr lang="en-US" sz="2000"/>
          </a:p>
        </p:txBody>
      </p:sp>
      <p:pic>
        <p:nvPicPr>
          <p:cNvPr id="1034" name="Picture 10" descr="A Commitment to Digital Accessibility Creates a More Inclusive and Engaged  User Base">
            <a:extLst>
              <a:ext uri="{FF2B5EF4-FFF2-40B4-BE49-F238E27FC236}">
                <a16:creationId xmlns:a16="http://schemas.microsoft.com/office/drawing/2014/main" id="{CD674F99-C392-6E3B-7B62-38AA2C0713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75" y="2085623"/>
            <a:ext cx="5026542" cy="34256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9D08A60-41BF-E1B5-D21E-DA5673113702}"/>
              </a:ext>
            </a:extLst>
          </p:cNvPr>
          <p:cNvPicPr>
            <a:picLocks noChangeAspect="1"/>
          </p:cNvPicPr>
          <p:nvPr/>
        </p:nvPicPr>
        <p:blipFill>
          <a:blip r:embed="rId4"/>
          <a:stretch>
            <a:fillRect/>
          </a:stretch>
        </p:blipFill>
        <p:spPr>
          <a:xfrm>
            <a:off x="10787063" y="108260"/>
            <a:ext cx="1267002" cy="609685"/>
          </a:xfrm>
          <a:prstGeom prst="rect">
            <a:avLst/>
          </a:prstGeom>
        </p:spPr>
      </p:pic>
    </p:spTree>
    <p:extLst>
      <p:ext uri="{BB962C8B-B14F-4D97-AF65-F5344CB8AC3E}">
        <p14:creationId xmlns:p14="http://schemas.microsoft.com/office/powerpoint/2010/main" val="309159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7">
    <p:bg>
      <p:bgPr>
        <a:solidFill>
          <a:srgbClr val="000000"/>
        </a:solidFill>
        <a:effectLst/>
      </p:bgPr>
    </p:bg>
    <p:spTree>
      <p:nvGrpSpPr>
        <p:cNvPr id="1" name=""/>
        <p:cNvGrpSpPr/>
        <p:nvPr/>
      </p:nvGrpSpPr>
      <p:grpSpPr>
        <a:xfrm>
          <a:off x="0" y="0"/>
          <a:ext cx="0" cy="0"/>
          <a:chOff x="0" y="0"/>
          <a:chExt cx="0" cy="0"/>
        </a:xfrm>
      </p:grpSpPr>
      <p:sp>
        <p:nvSpPr>
          <p:cNvPr id="2" name="Text 0"/>
          <p:cNvSpPr/>
          <p:nvPr/>
        </p:nvSpPr>
        <p:spPr>
          <a:xfrm>
            <a:off x="428625" y="379214"/>
            <a:ext cx="11334750" cy="556171"/>
          </a:xfrm>
          <a:prstGeom prst="rect">
            <a:avLst/>
          </a:prstGeom>
          <a:noFill/>
          <a:ln>
            <a:miter lim="800000"/>
          </a:ln>
        </p:spPr>
        <p:txBody>
          <a:bodyPr wrap="square" lIns="0" tIns="0" rIns="0" bIns="0" rtlCol="0" anchor="t"/>
          <a:lstStyle/>
          <a:p>
            <a:pPr algn="ctr">
              <a:lnSpc>
                <a:spcPts val="4380"/>
              </a:lnSpc>
            </a:pPr>
            <a:r>
              <a:rPr lang="en-US" sz="3750" kern="0" spc="-225">
                <a:solidFill>
                  <a:srgbClr val="FFFFFF"/>
                </a:solidFill>
                <a:latin typeface="Inter SemiBold" pitchFamily="34" charset="0"/>
                <a:ea typeface="Inter SemiBold" pitchFamily="34" charset="-122"/>
                <a:cs typeface="Inter SemiBold" pitchFamily="34" charset="-120"/>
              </a:rPr>
              <a:t>Key Takeaways for Finance Offices</a:t>
            </a:r>
            <a:endParaRPr lang="en-US"/>
          </a:p>
        </p:txBody>
      </p:sp>
      <p:sp>
        <p:nvSpPr>
          <p:cNvPr id="3" name="Text 1"/>
          <p:cNvSpPr/>
          <p:nvPr/>
        </p:nvSpPr>
        <p:spPr>
          <a:xfrm>
            <a:off x="428625" y="1043880"/>
            <a:ext cx="11334750" cy="290513"/>
          </a:xfrm>
          <a:prstGeom prst="rect">
            <a:avLst/>
          </a:prstGeom>
          <a:noFill/>
          <a:ln>
            <a:miter lim="800000"/>
          </a:ln>
        </p:spPr>
        <p:txBody>
          <a:bodyPr wrap="square" lIns="0" tIns="0" rIns="0" bIns="0" rtlCol="0" anchor="t"/>
          <a:lstStyle/>
          <a:p>
            <a:pPr algn="ctr">
              <a:lnSpc>
                <a:spcPts val="2289"/>
              </a:lnSpc>
              <a:spcBef>
                <a:spcPts val="838"/>
              </a:spcBef>
            </a:pPr>
            <a:r>
              <a:rPr lang="en-US" sz="1650" kern="0" spc="-33">
                <a:solidFill>
                  <a:srgbClr val="FFFFFF">
                    <a:alpha val="80000"/>
                  </a:srgbClr>
                </a:solidFill>
                <a:latin typeface="Inter Medium" pitchFamily="34" charset="0"/>
                <a:ea typeface="Inter Medium" pitchFamily="34" charset="-122"/>
                <a:cs typeface="Inter Medium" pitchFamily="34" charset="-120"/>
              </a:rPr>
              <a:t>Embracing Digital Accessibility as a Governance and Financial Management Imperative</a:t>
            </a:r>
            <a:endParaRPr lang="en-US"/>
          </a:p>
        </p:txBody>
      </p:sp>
      <p:sp>
        <p:nvSpPr>
          <p:cNvPr id="4" name="Shape 2"/>
          <p:cNvSpPr/>
          <p:nvPr/>
        </p:nvSpPr>
        <p:spPr>
          <a:xfrm>
            <a:off x="476250" y="1743075"/>
            <a:ext cx="4476750" cy="3905250"/>
          </a:xfrm>
          <a:prstGeom prst="roundRect">
            <a:avLst/>
          </a:prstGeom>
          <a:solidFill>
            <a:srgbClr val="000000">
              <a:alpha val="0"/>
            </a:srgbClr>
          </a:solidFill>
          <a:ln>
            <a:miter lim="800000"/>
          </a:ln>
        </p:spPr>
        <p:txBody>
          <a:bodyPr/>
          <a:lstStyle/>
          <a:p>
            <a:endParaRPr lang="en-US"/>
          </a:p>
        </p:txBody>
      </p:sp>
      <p:pic>
        <p:nvPicPr>
          <p:cNvPr id="5" name="Image 0" descr="Three simple icons representing governance, financial planning, and digital inclusion."/>
          <p:cNvPicPr>
            <a:picLocks noChangeAspect="1"/>
          </p:cNvPicPr>
          <p:nvPr/>
        </p:nvPicPr>
        <p:blipFill>
          <a:blip r:embed="rId3"/>
          <a:srcRect t="19478" b="19478"/>
          <a:stretch/>
        </p:blipFill>
        <p:spPr>
          <a:xfrm>
            <a:off x="476250" y="1743075"/>
            <a:ext cx="4476750" cy="3905250"/>
          </a:xfrm>
          <a:prstGeom prst="rect">
            <a:avLst/>
          </a:prstGeom>
        </p:spPr>
      </p:pic>
      <p:sp>
        <p:nvSpPr>
          <p:cNvPr id="6" name="Text 3"/>
          <p:cNvSpPr/>
          <p:nvPr/>
        </p:nvSpPr>
        <p:spPr>
          <a:xfrm>
            <a:off x="5340247" y="1687934"/>
            <a:ext cx="6423128" cy="4015532"/>
          </a:xfrm>
          <a:prstGeom prst="rect">
            <a:avLst/>
          </a:prstGeom>
          <a:noFill/>
          <a:ln>
            <a:miter lim="800000"/>
          </a:ln>
        </p:spPr>
        <p:txBody>
          <a:bodyPr wrap="square" lIns="0" tIns="0" rIns="0" bIns="0" rtlCol="0" anchor="t"/>
          <a:lstStyle/>
          <a:p>
            <a:pPr marL="241300" indent="-241300" algn="l">
              <a:lnSpc>
                <a:spcPts val="2278"/>
              </a:lnSpc>
              <a:buSzPct val="100000"/>
              <a:buChar char="•"/>
            </a:pPr>
            <a:r>
              <a:rPr lang="en-US" sz="2000" kern="0" spc="-117">
                <a:solidFill>
                  <a:srgbClr val="FFFFFF"/>
                </a:solidFill>
                <a:ea typeface="Inter SemiBold" pitchFamily="34" charset="-122"/>
                <a:cs typeface="Inter SemiBold" pitchFamily="34" charset="-120"/>
              </a:rPr>
              <a:t>Understand the Rule</a:t>
            </a:r>
            <a:endParaRPr lang="en-US" sz="2000"/>
          </a:p>
          <a:p>
            <a:pPr marL="241300" lvl="1" indent="0" algn="l">
              <a:lnSpc>
                <a:spcPts val="2080"/>
              </a:lnSpc>
              <a:spcBef>
                <a:spcPts val="415"/>
              </a:spcBef>
              <a:buNone/>
            </a:pPr>
            <a:r>
              <a:rPr lang="en-US" sz="2000" kern="0" spc="-30">
                <a:solidFill>
                  <a:srgbClr val="FFFFFF">
                    <a:alpha val="80000"/>
                  </a:srgbClr>
                </a:solidFill>
                <a:ea typeface="Inter Medium" pitchFamily="34" charset="-122"/>
                <a:cs typeface="Inter Medium" pitchFamily="34" charset="-120"/>
              </a:rPr>
              <a:t>Grasp the fundamental changes, especially regarding digital presence and WCAG 2.1 AA standards.</a:t>
            </a:r>
            <a:endParaRPr lang="en-US" sz="2000"/>
          </a:p>
          <a:p>
            <a:pPr marL="241300" indent="-241300" algn="l">
              <a:lnSpc>
                <a:spcPts val="2278"/>
              </a:lnSpc>
              <a:spcBef>
                <a:spcPts val="2045"/>
              </a:spcBef>
              <a:buSzPct val="100000"/>
              <a:buChar char="•"/>
            </a:pPr>
            <a:r>
              <a:rPr lang="en-US" sz="2000" kern="0" spc="-117">
                <a:solidFill>
                  <a:srgbClr val="FFFFFF"/>
                </a:solidFill>
                <a:ea typeface="Inter SemiBold" pitchFamily="34" charset="-122"/>
                <a:cs typeface="Inter SemiBold" pitchFamily="34" charset="-120"/>
              </a:rPr>
              <a:t>Integrate Compliance</a:t>
            </a:r>
            <a:endParaRPr lang="en-US" sz="2000"/>
          </a:p>
          <a:p>
            <a:pPr marL="241300" lvl="1" indent="0" algn="l">
              <a:lnSpc>
                <a:spcPts val="2080"/>
              </a:lnSpc>
              <a:spcBef>
                <a:spcPts val="415"/>
              </a:spcBef>
              <a:buNone/>
            </a:pPr>
            <a:r>
              <a:rPr lang="en-US" sz="2000" kern="0" spc="-30">
                <a:solidFill>
                  <a:srgbClr val="FFFFFF">
                    <a:alpha val="80000"/>
                  </a:srgbClr>
                </a:solidFill>
                <a:ea typeface="Inter Medium" pitchFamily="34" charset="-122"/>
                <a:cs typeface="Inter Medium" pitchFamily="34" charset="-120"/>
              </a:rPr>
              <a:t>Embed accessibility into financial planning, procurement, and IT capital plans.</a:t>
            </a:r>
            <a:endParaRPr lang="en-US" sz="2000"/>
          </a:p>
          <a:p>
            <a:pPr marL="241300" indent="-241300" algn="l">
              <a:lnSpc>
                <a:spcPts val="2278"/>
              </a:lnSpc>
              <a:spcBef>
                <a:spcPts val="2045"/>
              </a:spcBef>
              <a:buSzPct val="100000"/>
              <a:buChar char="•"/>
            </a:pPr>
            <a:r>
              <a:rPr lang="en-US" sz="2000" kern="0" spc="-117">
                <a:solidFill>
                  <a:srgbClr val="FFFFFF"/>
                </a:solidFill>
                <a:ea typeface="Inter SemiBold" pitchFamily="34" charset="-122"/>
                <a:cs typeface="Inter SemiBold" pitchFamily="34" charset="-120"/>
              </a:rPr>
              <a:t>Leverage Resources</a:t>
            </a:r>
            <a:endParaRPr lang="en-US" sz="2000"/>
          </a:p>
          <a:p>
            <a:pPr marL="241300" lvl="1" indent="0" algn="l">
              <a:lnSpc>
                <a:spcPts val="2080"/>
              </a:lnSpc>
              <a:spcBef>
                <a:spcPts val="415"/>
              </a:spcBef>
              <a:buNone/>
            </a:pPr>
            <a:r>
              <a:rPr lang="en-US" sz="2000" kern="0" spc="-30">
                <a:solidFill>
                  <a:srgbClr val="FFFFFF">
                    <a:alpha val="80000"/>
                  </a:srgbClr>
                </a:solidFill>
                <a:ea typeface="Inter Medium" pitchFamily="34" charset="-122"/>
                <a:cs typeface="Inter Medium" pitchFamily="34" charset="-120"/>
              </a:rPr>
              <a:t>Utilize support systems like NACo and GFOA principles.</a:t>
            </a:r>
            <a:endParaRPr lang="en-US" sz="2000"/>
          </a:p>
          <a:p>
            <a:pPr marL="241300" indent="-241300" algn="l">
              <a:lnSpc>
                <a:spcPts val="2278"/>
              </a:lnSpc>
              <a:spcBef>
                <a:spcPts val="2045"/>
              </a:spcBef>
              <a:buSzPct val="100000"/>
              <a:buChar char="•"/>
            </a:pPr>
            <a:r>
              <a:rPr lang="en-US" sz="2000" kern="0" spc="-117">
                <a:solidFill>
                  <a:srgbClr val="FFFFFF"/>
                </a:solidFill>
                <a:ea typeface="Inter SemiBold" pitchFamily="34" charset="-122"/>
                <a:cs typeface="Inter SemiBold" pitchFamily="34" charset="-120"/>
              </a:rPr>
              <a:t>Champion Accessibility</a:t>
            </a:r>
            <a:endParaRPr lang="en-US" sz="2000"/>
          </a:p>
          <a:p>
            <a:pPr marL="241300" lvl="1" indent="0" algn="l">
              <a:lnSpc>
                <a:spcPts val="2080"/>
              </a:lnSpc>
              <a:spcBef>
                <a:spcPts val="415"/>
              </a:spcBef>
              <a:buNone/>
            </a:pPr>
            <a:r>
              <a:rPr lang="en-US" sz="2000" kern="0" spc="-30">
                <a:solidFill>
                  <a:srgbClr val="FFFFFF">
                    <a:alpha val="80000"/>
                  </a:srgbClr>
                </a:solidFill>
                <a:ea typeface="Inter Medium" pitchFamily="34" charset="-122"/>
                <a:cs typeface="Inter Medium" pitchFamily="34" charset="-120"/>
              </a:rPr>
              <a:t>Lead by example in fostering an inclusive digital environment through sound governance.</a:t>
            </a:r>
            <a:endParaRPr lang="en-US" sz="2000"/>
          </a:p>
        </p:txBody>
      </p:sp>
      <p:sp>
        <p:nvSpPr>
          <p:cNvPr id="7" name="Shape 4"/>
          <p:cNvSpPr/>
          <p:nvPr/>
        </p:nvSpPr>
        <p:spPr>
          <a:xfrm>
            <a:off x="0" y="6124575"/>
            <a:ext cx="12192000" cy="733425"/>
          </a:xfrm>
          <a:prstGeom prst="rect">
            <a:avLst/>
          </a:prstGeom>
          <a:solidFill>
            <a:srgbClr val="222222"/>
          </a:solidFill>
          <a:ln>
            <a:miter lim="800000"/>
          </a:ln>
        </p:spPr>
        <p:txBody>
          <a:bodyPr/>
          <a:lstStyle/>
          <a:p>
            <a:endParaRPr lang="en-US"/>
          </a:p>
        </p:txBody>
      </p:sp>
      <p:sp>
        <p:nvSpPr>
          <p:cNvPr id="8" name="Text 5"/>
          <p:cNvSpPr/>
          <p:nvPr/>
        </p:nvSpPr>
        <p:spPr>
          <a:xfrm>
            <a:off x="1681163" y="6367611"/>
            <a:ext cx="8829675" cy="244673"/>
          </a:xfrm>
          <a:prstGeom prst="rect">
            <a:avLst/>
          </a:prstGeom>
          <a:noFill/>
          <a:ln>
            <a:miter lim="800000"/>
          </a:ln>
        </p:spPr>
        <p:txBody>
          <a:bodyPr wrap="square" lIns="0" tIns="0" rIns="0" bIns="0" rtlCol="0" anchor="ctr"/>
          <a:lstStyle/>
          <a:p>
            <a:pPr algn="ctr">
              <a:lnSpc>
                <a:spcPts val="1927"/>
              </a:lnSpc>
            </a:pPr>
            <a:r>
              <a:rPr lang="en-US" sz="1650" kern="0" spc="-99">
                <a:solidFill>
                  <a:srgbClr val="FFFFFF"/>
                </a:solidFill>
                <a:latin typeface="Inter SemiBold" pitchFamily="34" charset="0"/>
                <a:ea typeface="Inter SemiBold" pitchFamily="34" charset="-122"/>
                <a:cs typeface="Inter SemiBold" pitchFamily="34" charset="-120"/>
              </a:rPr>
              <a:t>Digital accessibility is a critical component of good governance and effective financial management.</a:t>
            </a:r>
            <a:endParaRPr lang="en-US"/>
          </a:p>
        </p:txBody>
      </p:sp>
      <p:pic>
        <p:nvPicPr>
          <p:cNvPr id="10" name="Picture 9">
            <a:extLst>
              <a:ext uri="{FF2B5EF4-FFF2-40B4-BE49-F238E27FC236}">
                <a16:creationId xmlns:a16="http://schemas.microsoft.com/office/drawing/2014/main" id="{1648ABB5-CF62-39F3-6542-CDBC7A27A3AF}"/>
              </a:ext>
            </a:extLst>
          </p:cNvPr>
          <p:cNvPicPr>
            <a:picLocks noChangeAspect="1"/>
          </p:cNvPicPr>
          <p:nvPr/>
        </p:nvPicPr>
        <p:blipFill>
          <a:blip r:embed="rId4"/>
          <a:stretch>
            <a:fillRect/>
          </a:stretch>
        </p:blipFill>
        <p:spPr>
          <a:xfrm>
            <a:off x="10787063" y="108260"/>
            <a:ext cx="1267002" cy="609685"/>
          </a:xfrm>
          <a:prstGeom prst="rect">
            <a:avLst/>
          </a:prstGeom>
        </p:spPr>
      </p:pic>
    </p:spTree>
    <p:extLst>
      <p:ext uri="{BB962C8B-B14F-4D97-AF65-F5344CB8AC3E}">
        <p14:creationId xmlns:p14="http://schemas.microsoft.com/office/powerpoint/2010/main" val="4119234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90985-3AC3-BB89-D25D-2EB21D0240A5}"/>
              </a:ext>
            </a:extLst>
          </p:cNvPr>
          <p:cNvSpPr>
            <a:spLocks noGrp="1"/>
          </p:cNvSpPr>
          <p:nvPr>
            <p:ph type="title"/>
          </p:nvPr>
        </p:nvSpPr>
        <p:spPr/>
        <p:txBody>
          <a:bodyPr/>
          <a:lstStyle/>
          <a:p>
            <a:r>
              <a:rPr lang="en-US"/>
              <a:t>How ADA Applied to Online Content Before:</a:t>
            </a:r>
          </a:p>
        </p:txBody>
      </p:sp>
      <p:sp>
        <p:nvSpPr>
          <p:cNvPr id="3" name="Content Placeholder 2">
            <a:extLst>
              <a:ext uri="{FF2B5EF4-FFF2-40B4-BE49-F238E27FC236}">
                <a16:creationId xmlns:a16="http://schemas.microsoft.com/office/drawing/2014/main" id="{46AE8E39-060E-CC0C-DD33-C3AF0BDC4EAE}"/>
              </a:ext>
            </a:extLst>
          </p:cNvPr>
          <p:cNvSpPr>
            <a:spLocks noGrp="1"/>
          </p:cNvSpPr>
          <p:nvPr>
            <p:ph idx="1"/>
          </p:nvPr>
        </p:nvSpPr>
        <p:spPr>
          <a:xfrm>
            <a:off x="838199" y="1825625"/>
            <a:ext cx="10951723" cy="4351338"/>
          </a:xfrm>
        </p:spPr>
        <p:txBody>
          <a:bodyPr/>
          <a:lstStyle/>
          <a:p>
            <a:r>
              <a:rPr lang="en-US"/>
              <a:t>Before new rule, ADA did not explicitly mention websites (think 1990).</a:t>
            </a:r>
          </a:p>
          <a:p>
            <a:r>
              <a:rPr lang="en-US"/>
              <a:t>There has ALWAYS been a duty to make websites accessible BUT there was no uniform technical standard. </a:t>
            </a:r>
          </a:p>
          <a:p>
            <a:r>
              <a:rPr lang="en-US"/>
              <a:t>This resulted in: </a:t>
            </a:r>
          </a:p>
          <a:p>
            <a:pPr lvl="1">
              <a:buFont typeface="Wingdings" panose="05000000000000000000" pitchFamily="2" charset="2"/>
              <a:buChar char="v"/>
            </a:pPr>
            <a:r>
              <a:rPr lang="en-US"/>
              <a:t> Patchwork of court rulings and DOJ enforcement actions</a:t>
            </a:r>
          </a:p>
          <a:p>
            <a:pPr lvl="1">
              <a:buFont typeface="Wingdings" panose="05000000000000000000" pitchFamily="2" charset="2"/>
              <a:buChar char="v"/>
            </a:pPr>
            <a:r>
              <a:rPr lang="en-US"/>
              <a:t> Uncertainty for government agencies</a:t>
            </a:r>
          </a:p>
          <a:p>
            <a:pPr lvl="1">
              <a:buFont typeface="Wingdings" panose="05000000000000000000" pitchFamily="2" charset="2"/>
              <a:buChar char="v"/>
            </a:pPr>
            <a:r>
              <a:rPr lang="en-US"/>
              <a:t>Inaccessible services for those with disabilities</a:t>
            </a:r>
          </a:p>
        </p:txBody>
      </p:sp>
    </p:spTree>
    <p:extLst>
      <p:ext uri="{BB962C8B-B14F-4D97-AF65-F5344CB8AC3E}">
        <p14:creationId xmlns:p14="http://schemas.microsoft.com/office/powerpoint/2010/main" val="2144669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1EF43-EA08-4951-C47F-7AA784E2984C}"/>
              </a:ext>
            </a:extLst>
          </p:cNvPr>
          <p:cNvSpPr>
            <a:spLocks noGrp="1"/>
          </p:cNvSpPr>
          <p:nvPr>
            <p:ph type="title"/>
          </p:nvPr>
        </p:nvSpPr>
        <p:spPr/>
        <p:txBody>
          <a:bodyPr/>
          <a:lstStyle/>
          <a:p>
            <a:r>
              <a:rPr lang="en-US"/>
              <a:t>The History </a:t>
            </a:r>
          </a:p>
        </p:txBody>
      </p:sp>
      <p:graphicFrame>
        <p:nvGraphicFramePr>
          <p:cNvPr id="5" name="Content Placeholder 2">
            <a:extLst>
              <a:ext uri="{FF2B5EF4-FFF2-40B4-BE49-F238E27FC236}">
                <a16:creationId xmlns:a16="http://schemas.microsoft.com/office/drawing/2014/main" id="{2C959813-1663-740C-2D30-B1A2EC94442F}"/>
              </a:ext>
            </a:extLst>
          </p:cNvPr>
          <p:cNvGraphicFramePr>
            <a:graphicFrameLocks noGrp="1"/>
          </p:cNvGraphicFramePr>
          <p:nvPr>
            <p:ph idx="1"/>
            <p:extLst>
              <p:ext uri="{D42A27DB-BD31-4B8C-83A1-F6EECF244321}">
                <p14:modId xmlns:p14="http://schemas.microsoft.com/office/powerpoint/2010/main" val="1941031491"/>
              </p:ext>
            </p:extLst>
          </p:nvPr>
        </p:nvGraphicFramePr>
        <p:xfrm>
          <a:off x="838199" y="1332089"/>
          <a:ext cx="10732911" cy="48448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3281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3E079-1639-340A-3DBA-31CFAFD10B1B}"/>
              </a:ext>
            </a:extLst>
          </p:cNvPr>
          <p:cNvSpPr>
            <a:spLocks noGrp="1"/>
          </p:cNvSpPr>
          <p:nvPr>
            <p:ph type="title"/>
          </p:nvPr>
        </p:nvSpPr>
        <p:spPr/>
        <p:txBody>
          <a:bodyPr/>
          <a:lstStyle/>
          <a:p>
            <a:r>
              <a:rPr lang="en-US"/>
              <a:t>Title II Amendment</a:t>
            </a:r>
          </a:p>
        </p:txBody>
      </p:sp>
      <p:sp>
        <p:nvSpPr>
          <p:cNvPr id="3" name="Content Placeholder 2">
            <a:extLst>
              <a:ext uri="{FF2B5EF4-FFF2-40B4-BE49-F238E27FC236}">
                <a16:creationId xmlns:a16="http://schemas.microsoft.com/office/drawing/2014/main" id="{DAC1E137-C248-3CF4-B28A-67FEB0485E30}"/>
              </a:ext>
            </a:extLst>
          </p:cNvPr>
          <p:cNvSpPr>
            <a:spLocks noGrp="1"/>
          </p:cNvSpPr>
          <p:nvPr>
            <p:ph idx="1"/>
          </p:nvPr>
        </p:nvSpPr>
        <p:spPr>
          <a:xfrm>
            <a:off x="2678240" y="1902677"/>
            <a:ext cx="9131140" cy="3729480"/>
          </a:xfrm>
        </p:spPr>
        <p:txBody>
          <a:bodyPr>
            <a:normAutofit/>
          </a:bodyPr>
          <a:lstStyle/>
          <a:p>
            <a:r>
              <a:rPr lang="en-US"/>
              <a:t>Requires compliance with Web Content Accessibility Guidelines (WCAG) 2.1, Level AA.</a:t>
            </a:r>
          </a:p>
          <a:p>
            <a:r>
              <a:rPr lang="en-US"/>
              <a:t>First binding national standard.</a:t>
            </a:r>
          </a:p>
          <a:p>
            <a:r>
              <a:rPr lang="en-US"/>
              <a:t>“Just as stairs can exclude people who use wheelchairs from accessing government buildings, inaccessible web content and mobile apps can exclude people with a range of disabilities from accessing government services.”</a:t>
            </a:r>
          </a:p>
        </p:txBody>
      </p:sp>
      <p:pic>
        <p:nvPicPr>
          <p:cNvPr id="1026" name="Picture 2" descr="United States Department of Justice - Wikipedia">
            <a:extLst>
              <a:ext uri="{FF2B5EF4-FFF2-40B4-BE49-F238E27FC236}">
                <a16:creationId xmlns:a16="http://schemas.microsoft.com/office/drawing/2014/main" id="{CA6613A8-2FD6-343F-0CF0-606FF81C6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42" y="1902677"/>
            <a:ext cx="2402732" cy="2402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664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9A3CC-3841-56A3-EFA1-9AE40D364730}"/>
              </a:ext>
            </a:extLst>
          </p:cNvPr>
          <p:cNvSpPr>
            <a:spLocks noGrp="1"/>
          </p:cNvSpPr>
          <p:nvPr>
            <p:ph type="title"/>
          </p:nvPr>
        </p:nvSpPr>
        <p:spPr/>
        <p:txBody>
          <a:bodyPr/>
          <a:lstStyle/>
          <a:p>
            <a:r>
              <a:rPr lang="en-US"/>
              <a:t>Compliance Deadlines</a:t>
            </a:r>
          </a:p>
        </p:txBody>
      </p:sp>
      <p:graphicFrame>
        <p:nvGraphicFramePr>
          <p:cNvPr id="4" name="Content Placeholder 3">
            <a:extLst>
              <a:ext uri="{FF2B5EF4-FFF2-40B4-BE49-F238E27FC236}">
                <a16:creationId xmlns:a16="http://schemas.microsoft.com/office/drawing/2014/main" id="{73F5EB0C-4F81-23E3-EDA6-2C1B88F24BF5}"/>
              </a:ext>
            </a:extLst>
          </p:cNvPr>
          <p:cNvGraphicFramePr>
            <a:graphicFrameLocks noGrp="1"/>
          </p:cNvGraphicFramePr>
          <p:nvPr>
            <p:ph idx="1"/>
            <p:extLst>
              <p:ext uri="{D42A27DB-BD31-4B8C-83A1-F6EECF244321}">
                <p14:modId xmlns:p14="http://schemas.microsoft.com/office/powerpoint/2010/main" val="2008941367"/>
              </p:ext>
            </p:extLst>
          </p:nvPr>
        </p:nvGraphicFramePr>
        <p:xfrm>
          <a:off x="838200" y="1825625"/>
          <a:ext cx="10515600" cy="4001244"/>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415728402"/>
                    </a:ext>
                  </a:extLst>
                </a:gridCol>
                <a:gridCol w="5257800">
                  <a:extLst>
                    <a:ext uri="{9D8B030D-6E8A-4147-A177-3AD203B41FA5}">
                      <a16:colId xmlns:a16="http://schemas.microsoft.com/office/drawing/2014/main" val="2451219895"/>
                    </a:ext>
                  </a:extLst>
                </a:gridCol>
              </a:tblGrid>
              <a:tr h="1000311">
                <a:tc>
                  <a:txBody>
                    <a:bodyPr/>
                    <a:lstStyle/>
                    <a:p>
                      <a:pPr algn="ctr"/>
                      <a:r>
                        <a:rPr lang="en-US" sz="3200"/>
                        <a:t>Size of Government Entity</a:t>
                      </a:r>
                    </a:p>
                  </a:txBody>
                  <a:tcPr/>
                </a:tc>
                <a:tc>
                  <a:txBody>
                    <a:bodyPr/>
                    <a:lstStyle/>
                    <a:p>
                      <a:pPr algn="ctr"/>
                      <a:r>
                        <a:rPr lang="en-US" sz="3200"/>
                        <a:t>Compliance Date</a:t>
                      </a:r>
                    </a:p>
                  </a:txBody>
                  <a:tcPr/>
                </a:tc>
                <a:extLst>
                  <a:ext uri="{0D108BD9-81ED-4DB2-BD59-A6C34878D82A}">
                    <a16:rowId xmlns:a16="http://schemas.microsoft.com/office/drawing/2014/main" val="716299417"/>
                  </a:ext>
                </a:extLst>
              </a:tr>
              <a:tr h="1000311">
                <a:tc>
                  <a:txBody>
                    <a:bodyPr/>
                    <a:lstStyle/>
                    <a:p>
                      <a:pPr algn="ctr"/>
                      <a:r>
                        <a:rPr lang="en-US" sz="2800"/>
                        <a:t>Population of 0 to 49,999</a:t>
                      </a:r>
                    </a:p>
                  </a:txBody>
                  <a:tcPr/>
                </a:tc>
                <a:tc>
                  <a:txBody>
                    <a:bodyPr/>
                    <a:lstStyle/>
                    <a:p>
                      <a:pPr algn="ctr"/>
                      <a:r>
                        <a:rPr lang="en-US" sz="2800"/>
                        <a:t>April 26, 2027</a:t>
                      </a:r>
                    </a:p>
                  </a:txBody>
                  <a:tcPr/>
                </a:tc>
                <a:extLst>
                  <a:ext uri="{0D108BD9-81ED-4DB2-BD59-A6C34878D82A}">
                    <a16:rowId xmlns:a16="http://schemas.microsoft.com/office/drawing/2014/main" val="3810977349"/>
                  </a:ext>
                </a:extLst>
              </a:tr>
              <a:tr h="1000311">
                <a:tc>
                  <a:txBody>
                    <a:bodyPr/>
                    <a:lstStyle/>
                    <a:p>
                      <a:pPr algn="ctr"/>
                      <a:r>
                        <a:rPr lang="en-US" sz="2800"/>
                        <a:t>Special District Governments</a:t>
                      </a:r>
                    </a:p>
                  </a:txBody>
                  <a:tcPr/>
                </a:tc>
                <a:tc>
                  <a:txBody>
                    <a:bodyPr/>
                    <a:lstStyle/>
                    <a:p>
                      <a:pPr algn="ctr"/>
                      <a:r>
                        <a:rPr lang="en-US" sz="2800"/>
                        <a:t>April 26, 2027</a:t>
                      </a:r>
                    </a:p>
                  </a:txBody>
                  <a:tcPr/>
                </a:tc>
                <a:extLst>
                  <a:ext uri="{0D108BD9-81ED-4DB2-BD59-A6C34878D82A}">
                    <a16:rowId xmlns:a16="http://schemas.microsoft.com/office/drawing/2014/main" val="276785984"/>
                  </a:ext>
                </a:extLst>
              </a:tr>
              <a:tr h="1000311">
                <a:tc>
                  <a:txBody>
                    <a:bodyPr/>
                    <a:lstStyle/>
                    <a:p>
                      <a:pPr algn="ctr"/>
                      <a:r>
                        <a:rPr lang="en-US" sz="2800"/>
                        <a:t>Population of 50,000 +</a:t>
                      </a:r>
                    </a:p>
                  </a:txBody>
                  <a:tcPr/>
                </a:tc>
                <a:tc>
                  <a:txBody>
                    <a:bodyPr/>
                    <a:lstStyle/>
                    <a:p>
                      <a:pPr algn="ctr"/>
                      <a:r>
                        <a:rPr lang="en-US" sz="2800"/>
                        <a:t>April 24, 2026</a:t>
                      </a:r>
                    </a:p>
                  </a:txBody>
                  <a:tcPr/>
                </a:tc>
                <a:extLst>
                  <a:ext uri="{0D108BD9-81ED-4DB2-BD59-A6C34878D82A}">
                    <a16:rowId xmlns:a16="http://schemas.microsoft.com/office/drawing/2014/main" val="1897927017"/>
                  </a:ext>
                </a:extLst>
              </a:tr>
            </a:tbl>
          </a:graphicData>
        </a:graphic>
      </p:graphicFrame>
    </p:spTree>
    <p:extLst>
      <p:ext uri="{BB962C8B-B14F-4D97-AF65-F5344CB8AC3E}">
        <p14:creationId xmlns:p14="http://schemas.microsoft.com/office/powerpoint/2010/main" val="1536337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345A-E80C-FBCD-780C-565DFEEA3E76}"/>
              </a:ext>
            </a:extLst>
          </p:cNvPr>
          <p:cNvSpPr>
            <a:spLocks noGrp="1"/>
          </p:cNvSpPr>
          <p:nvPr>
            <p:ph type="title"/>
          </p:nvPr>
        </p:nvSpPr>
        <p:spPr/>
        <p:txBody>
          <a:bodyPr/>
          <a:lstStyle/>
          <a:p>
            <a:r>
              <a:rPr lang="en-US"/>
              <a:t>What is WCAG?</a:t>
            </a:r>
          </a:p>
        </p:txBody>
      </p:sp>
      <p:sp>
        <p:nvSpPr>
          <p:cNvPr id="3" name="Content Placeholder 2">
            <a:extLst>
              <a:ext uri="{FF2B5EF4-FFF2-40B4-BE49-F238E27FC236}">
                <a16:creationId xmlns:a16="http://schemas.microsoft.com/office/drawing/2014/main" id="{AB660841-9BDD-F5F4-76C3-72F130A4740F}"/>
              </a:ext>
            </a:extLst>
          </p:cNvPr>
          <p:cNvSpPr>
            <a:spLocks noGrp="1"/>
          </p:cNvSpPr>
          <p:nvPr>
            <p:ph idx="1"/>
          </p:nvPr>
        </p:nvSpPr>
        <p:spPr/>
        <p:txBody>
          <a:bodyPr/>
          <a:lstStyle/>
          <a:p>
            <a:r>
              <a:rPr lang="en-US"/>
              <a:t>WCAG – Web Content Accessibility Guidelines</a:t>
            </a:r>
          </a:p>
          <a:p>
            <a:r>
              <a:rPr lang="en-US"/>
              <a:t>Created by W3C (World Wide Web Consortium) which is an international body that develops core technical standards for how the web works. (Ex: Browsers, search engines, software, etc.)</a:t>
            </a:r>
          </a:p>
          <a:p>
            <a:r>
              <a:rPr lang="en-US"/>
              <a:t>This is the technical framework that explains HOW to make web content accessible. </a:t>
            </a:r>
          </a:p>
          <a:p>
            <a:endParaRPr lang="en-US"/>
          </a:p>
        </p:txBody>
      </p:sp>
    </p:spTree>
    <p:extLst>
      <p:ext uri="{BB962C8B-B14F-4D97-AF65-F5344CB8AC3E}">
        <p14:creationId xmlns:p14="http://schemas.microsoft.com/office/powerpoint/2010/main" val="2701192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6C496-B504-5BA2-910E-C6D9E533E87C}"/>
              </a:ext>
            </a:extLst>
          </p:cNvPr>
          <p:cNvSpPr>
            <a:spLocks noGrp="1"/>
          </p:cNvSpPr>
          <p:nvPr>
            <p:ph type="title"/>
          </p:nvPr>
        </p:nvSpPr>
        <p:spPr/>
        <p:txBody>
          <a:bodyPr>
            <a:normAutofit fontScale="90000"/>
          </a:bodyPr>
          <a:lstStyle/>
          <a:p>
            <a:r>
              <a:rPr lang="en-US" sz="6000"/>
              <a:t>What happens if we don’t comply?</a:t>
            </a:r>
          </a:p>
        </p:txBody>
      </p:sp>
      <p:sp>
        <p:nvSpPr>
          <p:cNvPr id="3" name="Content Placeholder 2">
            <a:extLst>
              <a:ext uri="{FF2B5EF4-FFF2-40B4-BE49-F238E27FC236}">
                <a16:creationId xmlns:a16="http://schemas.microsoft.com/office/drawing/2014/main" id="{82A08907-3B4B-CAFD-3B4D-0C2A79DE5883}"/>
              </a:ext>
            </a:extLst>
          </p:cNvPr>
          <p:cNvSpPr>
            <a:spLocks noGrp="1"/>
          </p:cNvSpPr>
          <p:nvPr>
            <p:ph idx="1"/>
          </p:nvPr>
        </p:nvSpPr>
        <p:spPr/>
        <p:txBody>
          <a:bodyPr/>
          <a:lstStyle/>
          <a:p>
            <a:r>
              <a:rPr lang="en-US" sz="3600"/>
              <a:t>Private Action </a:t>
            </a:r>
          </a:p>
          <a:p>
            <a:pPr lvl="1"/>
            <a:r>
              <a:rPr lang="en-US" sz="3200"/>
              <a:t>Some states authorize monetary damages (NY &amp; FL).</a:t>
            </a:r>
          </a:p>
          <a:p>
            <a:pPr lvl="1"/>
            <a:r>
              <a:rPr lang="en-US" sz="3200"/>
              <a:t>Serial litigants who are hoping for easy settlements.</a:t>
            </a:r>
          </a:p>
          <a:p>
            <a:r>
              <a:rPr lang="en-US" sz="3600"/>
              <a:t>DOJ Enforcement Action </a:t>
            </a:r>
          </a:p>
          <a:p>
            <a:pPr lvl="1"/>
            <a:r>
              <a:rPr lang="en-US" sz="3200"/>
              <a:t>Up to $75,000 fine for first offense and $150,000 fine for subsequent offenses. </a:t>
            </a:r>
          </a:p>
          <a:p>
            <a:pPr marL="457200" lvl="1" indent="0">
              <a:buNone/>
            </a:pPr>
            <a:endParaRPr lang="en-US"/>
          </a:p>
        </p:txBody>
      </p:sp>
    </p:spTree>
    <p:extLst>
      <p:ext uri="{BB962C8B-B14F-4D97-AF65-F5344CB8AC3E}">
        <p14:creationId xmlns:p14="http://schemas.microsoft.com/office/powerpoint/2010/main" val="3883623780"/>
      </p:ext>
    </p:extLst>
  </p:cSld>
  <p:clrMapOvr>
    <a:masterClrMapping/>
  </p:clrMapOvr>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5FF4C7CE-A04D-49F0-9A77-4EFD187CB615}" vid="{735D1370-D235-4D1A-BCD6-32F36F8E1063}"/>
    </a:ext>
  </a:extLst>
</a:theme>
</file>

<file path=ppt/theme/theme2.xml><?xml version="1.0" encoding="utf-8"?>
<a:theme xmlns:a="http://schemas.openxmlformats.org/drawingml/2006/main" name="2023 COA PowerPoint Theme (003)">
  <a:themeElements>
    <a:clrScheme name="KLC22">
      <a:dk1>
        <a:srgbClr val="007198"/>
      </a:dk1>
      <a:lt1>
        <a:srgbClr val="FFFFFF"/>
      </a:lt1>
      <a:dk2>
        <a:srgbClr val="FFC844"/>
      </a:dk2>
      <a:lt2>
        <a:srgbClr val="C7DFF3"/>
      </a:lt2>
      <a:accent1>
        <a:srgbClr val="FFC844"/>
      </a:accent1>
      <a:accent2>
        <a:srgbClr val="133B55"/>
      </a:accent2>
      <a:accent3>
        <a:srgbClr val="FFC844"/>
      </a:accent3>
      <a:accent4>
        <a:srgbClr val="061A30"/>
      </a:accent4>
      <a:accent5>
        <a:srgbClr val="C7DFF3"/>
      </a:accent5>
      <a:accent6>
        <a:srgbClr val="FFC844"/>
      </a:accent6>
      <a:hlink>
        <a:srgbClr val="007198"/>
      </a:hlink>
      <a:folHlink>
        <a:srgbClr val="0051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LC22_COA_PPT" id="{C1006F1F-65AF-AC45-B7BB-31113F9897DF}" vid="{96A4EAE8-2987-EF43-926E-63A04A2CD0FA}"/>
    </a:ext>
  </a:extLst>
</a:theme>
</file>

<file path=ppt/theme/theme3.xml><?xml version="1.0" encoding="utf-8"?>
<a:theme xmlns:a="http://schemas.openxmlformats.org/drawingml/2006/main" name="1_2023 COA PowerPoint Theme (003)">
  <a:themeElements>
    <a:clrScheme name="KLC22">
      <a:dk1>
        <a:srgbClr val="007198"/>
      </a:dk1>
      <a:lt1>
        <a:srgbClr val="FFFFFF"/>
      </a:lt1>
      <a:dk2>
        <a:srgbClr val="FFC844"/>
      </a:dk2>
      <a:lt2>
        <a:srgbClr val="C7DFF3"/>
      </a:lt2>
      <a:accent1>
        <a:srgbClr val="FFC844"/>
      </a:accent1>
      <a:accent2>
        <a:srgbClr val="133B55"/>
      </a:accent2>
      <a:accent3>
        <a:srgbClr val="FFC844"/>
      </a:accent3>
      <a:accent4>
        <a:srgbClr val="061A30"/>
      </a:accent4>
      <a:accent5>
        <a:srgbClr val="C7DFF3"/>
      </a:accent5>
      <a:accent6>
        <a:srgbClr val="FFC844"/>
      </a:accent6>
      <a:hlink>
        <a:srgbClr val="007198"/>
      </a:hlink>
      <a:folHlink>
        <a:srgbClr val="0051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LC22_COA_PPT" id="{C1006F1F-65AF-AC45-B7BB-31113F9897DF}" vid="{96A4EAE8-2987-EF43-926E-63A04A2CD0F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Theme1</Template>
  <Application>Microsoft Office PowerPoint</Application>
  <PresentationFormat>Widescreen</PresentationFormat>
  <Slides>34</Slides>
  <Notes>11</Notes>
  <HiddenSlides>0</HiddenSlides>
  <ScaleCrop>false</ScaleCrop>
  <HeadingPairs>
    <vt:vector size="4" baseType="variant">
      <vt:variant>
        <vt:lpstr>Theme</vt:lpstr>
      </vt:variant>
      <vt:variant>
        <vt:i4>3</vt:i4>
      </vt:variant>
      <vt:variant>
        <vt:lpstr>Slide Titles</vt:lpstr>
      </vt:variant>
      <vt:variant>
        <vt:i4>34</vt:i4>
      </vt:variant>
    </vt:vector>
  </HeadingPairs>
  <TitlesOfParts>
    <vt:vector size="37" baseType="lpstr">
      <vt:lpstr>Theme1</vt:lpstr>
      <vt:lpstr>2023 COA PowerPoint Theme (003)</vt:lpstr>
      <vt:lpstr>1_2023 COA PowerPoint Theme (003)</vt:lpstr>
      <vt:lpstr>Website Accessibility &amp; the ADA</vt:lpstr>
      <vt:lpstr>PowerPoint Presentation</vt:lpstr>
      <vt:lpstr>Americans with Disabilities Act</vt:lpstr>
      <vt:lpstr>How ADA Applied to Online Content Before:</vt:lpstr>
      <vt:lpstr>The History </vt:lpstr>
      <vt:lpstr>Title II Amendment</vt:lpstr>
      <vt:lpstr>Compliance Deadlines</vt:lpstr>
      <vt:lpstr>What is WCAG?</vt:lpstr>
      <vt:lpstr>What happens if we don’t comply?</vt:lpstr>
      <vt:lpstr>How Do We Implement WCAG?</vt:lpstr>
      <vt:lpstr>POUR</vt:lpstr>
      <vt:lpstr>POUR</vt:lpstr>
      <vt:lpstr>POUR</vt:lpstr>
      <vt:lpstr>POUR</vt:lpstr>
      <vt:lpstr>Common Financial Chart Problems</vt:lpstr>
      <vt:lpstr>Solution 1: Color + Pattern/Texture</vt:lpstr>
      <vt:lpstr>Solution 2: Provide Data Tables</vt:lpstr>
      <vt:lpstr>Solution 3: Descriptive Alt Text</vt:lpstr>
      <vt:lpstr>Solution 4: Keyboard Access</vt:lpstr>
      <vt:lpstr>Accessible PDF Requirements</vt:lpstr>
      <vt:lpstr>Limited Exceptions</vt:lpstr>
      <vt:lpstr>Alternative Methods?</vt:lpstr>
      <vt:lpstr>Training Resources</vt:lpstr>
      <vt:lpstr>Website Evaluation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Megan Griffith</dc:creator>
  <cp:revision>1</cp:revision>
  <dcterms:created xsi:type="dcterms:W3CDTF">2026-02-09T16:05:00Z</dcterms:created>
  <dcterms:modified xsi:type="dcterms:W3CDTF">2026-02-24T17:48:44Z</dcterms:modified>
</cp:coreProperties>
</file>